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8" r:id="rId4"/>
    <p:sldId id="258" r:id="rId5"/>
    <p:sldId id="259" r:id="rId6"/>
    <p:sldId id="261" r:id="rId7"/>
    <p:sldId id="260" r:id="rId8"/>
    <p:sldId id="262" r:id="rId9"/>
    <p:sldId id="263" r:id="rId10"/>
    <p:sldId id="264" r:id="rId11"/>
    <p:sldId id="265" r:id="rId12"/>
    <p:sldId id="267" r:id="rId13"/>
  </p:sldIdLst>
  <p:sldSz cx="18288000" cy="10287000"/>
  <p:notesSz cx="6858000" cy="9144000"/>
  <p:embeddedFontLst>
    <p:embeddedFont>
      <p:font typeface="Canva Sans Bold" panose="020B0604020202020204" charset="0"/>
      <p:regular r:id="rId15"/>
    </p:embeddedFon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Arimo Bold" panose="020B0604020202020204" charset="0"/>
      <p:regular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60" d="100"/>
          <a:sy n="60" d="100"/>
        </p:scale>
        <p:origin x="-504"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198120"/>
            <a:ext cx="18202275" cy="1105662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668647" y="376315"/>
            <a:ext cx="8932554" cy="4841005"/>
          </a:xfrm>
          <a:prstGeom prst="rect">
            <a:avLst/>
          </a:prstGeom>
        </p:spPr>
        <p:txBody>
          <a:bodyPr wrap="square" lIns="0" tIns="0" rIns="0" bIns="0" rtlCol="0" anchor="t">
            <a:spAutoFit/>
          </a:bodyPr>
          <a:lstStyle/>
          <a:p>
            <a:pPr algn="l">
              <a:lnSpc>
                <a:spcPts val="9625"/>
              </a:lnSpc>
            </a:pPr>
            <a:r>
              <a:rPr lang="en-US" sz="7687" b="1" spc="-231" dirty="0">
                <a:solidFill>
                  <a:srgbClr val="000000"/>
                </a:solidFill>
                <a:latin typeface="Arimo Bold"/>
                <a:ea typeface="Arimo Bold"/>
                <a:cs typeface="Arimo Bold"/>
                <a:sym typeface="Arimo Bold"/>
              </a:rPr>
              <a:t>Biomimicry for Vaccine Storage: A Nature-Inspired Solution</a:t>
            </a:r>
          </a:p>
        </p:txBody>
      </p:sp>
      <p:sp>
        <p:nvSpPr>
          <p:cNvPr id="9" name="TextBox 9"/>
          <p:cNvSpPr txBox="1"/>
          <p:nvPr/>
        </p:nvSpPr>
        <p:spPr>
          <a:xfrm>
            <a:off x="458098" y="5504944"/>
            <a:ext cx="5971278" cy="3182218"/>
          </a:xfrm>
          <a:prstGeom prst="rect">
            <a:avLst/>
          </a:prstGeom>
        </p:spPr>
        <p:txBody>
          <a:bodyPr wrap="square"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The global need for effective vaccine storage has prompted researchers to explore alternative methods that can overcome the limitations of traditional refrigeration. Biomimicry, the practice of learning from nature to solve human challenges, offers a promising approach.</a:t>
            </a:r>
          </a:p>
        </p:txBody>
      </p:sp>
      <p:grpSp>
        <p:nvGrpSpPr>
          <p:cNvPr id="10" name="Group 10"/>
          <p:cNvGrpSpPr/>
          <p:nvPr/>
        </p:nvGrpSpPr>
        <p:grpSpPr>
          <a:xfrm>
            <a:off x="987475" y="8636645"/>
            <a:ext cx="463154" cy="463154"/>
            <a:chOff x="0" y="0"/>
            <a:chExt cx="617538" cy="617538"/>
          </a:xfrm>
        </p:grpSpPr>
        <p:sp>
          <p:nvSpPr>
            <p:cNvPr id="11" name="Freeform 11"/>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id="12" name="TextBox 12"/>
          <p:cNvSpPr txBox="1"/>
          <p:nvPr/>
        </p:nvSpPr>
        <p:spPr>
          <a:xfrm>
            <a:off x="6019799" y="8191500"/>
            <a:ext cx="5060649" cy="2180084"/>
          </a:xfrm>
          <a:prstGeom prst="rect">
            <a:avLst/>
          </a:prstGeom>
        </p:spPr>
        <p:txBody>
          <a:bodyPr wrap="square" lIns="0" tIns="0" rIns="0" bIns="0" rtlCol="0" anchor="t">
            <a:spAutoFit/>
          </a:bodyPr>
          <a:lstStyle/>
          <a:p>
            <a:pPr algn="ctr">
              <a:lnSpc>
                <a:spcPts val="3378"/>
              </a:lnSpc>
            </a:pPr>
            <a:r>
              <a:rPr lang="en-US" sz="2413" dirty="0">
                <a:solidFill>
                  <a:srgbClr val="000000"/>
                </a:solidFill>
                <a:latin typeface="Canva Sans"/>
                <a:ea typeface="Canva Sans"/>
                <a:cs typeface="Canva Sans"/>
                <a:sym typeface="Canva Sans"/>
              </a:rPr>
              <a:t>By: </a:t>
            </a:r>
            <a:r>
              <a:rPr lang="en-US" sz="2413" b="1" dirty="0">
                <a:solidFill>
                  <a:srgbClr val="000000"/>
                </a:solidFill>
                <a:latin typeface="Canva Sans Bold"/>
                <a:ea typeface="Canva Sans Bold"/>
                <a:cs typeface="Canva Sans Bold"/>
                <a:sym typeface="Canva Sans Bold"/>
              </a:rPr>
              <a:t>Ashmitha Suma Raj(1NH24CS402) </a:t>
            </a:r>
          </a:p>
          <a:p>
            <a:pPr algn="ctr">
              <a:lnSpc>
                <a:spcPts val="3378"/>
              </a:lnSpc>
            </a:pPr>
            <a:r>
              <a:rPr lang="en-US" sz="2413" b="1" dirty="0">
                <a:solidFill>
                  <a:srgbClr val="000000"/>
                </a:solidFill>
                <a:latin typeface="Canva Sans Bold"/>
                <a:ea typeface="Canva Sans Bold"/>
                <a:cs typeface="Canva Sans Bold"/>
                <a:sym typeface="Canva Sans Bold"/>
              </a:rPr>
              <a:t>Sahana(1NH24CS403) </a:t>
            </a:r>
          </a:p>
          <a:p>
            <a:pPr algn="ctr">
              <a:lnSpc>
                <a:spcPts val="3378"/>
              </a:lnSpc>
            </a:pPr>
            <a:r>
              <a:rPr lang="en-US" sz="2413" b="1" dirty="0">
                <a:solidFill>
                  <a:srgbClr val="000000"/>
                </a:solidFill>
                <a:latin typeface="Canva Sans Bold"/>
                <a:ea typeface="Canva Sans Bold"/>
                <a:cs typeface="Canva Sans Bold"/>
                <a:sym typeface="Canva Sans Bold"/>
              </a:rPr>
              <a:t>Anvesha(1NH23CS126) </a:t>
            </a:r>
          </a:p>
          <a:p>
            <a:pPr algn="ctr">
              <a:lnSpc>
                <a:spcPts val="3378"/>
              </a:lnSpc>
            </a:pPr>
            <a:endParaRPr lang="en-US" sz="2413" b="1" dirty="0">
              <a:solidFill>
                <a:srgbClr val="000000"/>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7" name="Freeform 7" descr="preencoded.png"/>
          <p:cNvSpPr/>
          <p:nvPr/>
        </p:nvSpPr>
        <p:spPr>
          <a:xfrm>
            <a:off x="0" y="0"/>
            <a:ext cx="6858000" cy="10289232"/>
          </a:xfrm>
          <a:custGeom>
            <a:avLst/>
            <a:gdLst/>
            <a:ahLst/>
            <a:cxnLst/>
            <a:rect l="l" t="t" r="r" b="b"/>
            <a:pathLst>
              <a:path w="6858000" h="10289232">
                <a:moveTo>
                  <a:pt x="0" y="0"/>
                </a:moveTo>
                <a:lnTo>
                  <a:pt x="6858000" y="0"/>
                </a:lnTo>
                <a:lnTo>
                  <a:pt x="6858000" y="10289232"/>
                </a:lnTo>
                <a:lnTo>
                  <a:pt x="0" y="10289232"/>
                </a:lnTo>
                <a:lnTo>
                  <a:pt x="0" y="0"/>
                </a:lnTo>
                <a:close/>
              </a:path>
            </a:pathLst>
          </a:custGeom>
          <a:blipFill>
            <a:blip r:embed="rId3"/>
            <a:stretch>
              <a:fillRect l="-10" r="-10"/>
            </a:stretch>
          </a:blipFill>
        </p:spPr>
      </p:sp>
      <p:sp>
        <p:nvSpPr>
          <p:cNvPr id="8" name="TextBox 8"/>
          <p:cNvSpPr txBox="1"/>
          <p:nvPr/>
        </p:nvSpPr>
        <p:spPr>
          <a:xfrm>
            <a:off x="7814072" y="703510"/>
            <a:ext cx="6828979" cy="901304"/>
          </a:xfrm>
          <a:prstGeom prst="rect">
            <a:avLst/>
          </a:prstGeom>
        </p:spPr>
        <p:txBody>
          <a:bodyPr lIns="0" tIns="0" rIns="0" bIns="0" rtlCol="0" anchor="t">
            <a:spAutoFit/>
          </a:bodyPr>
          <a:lstStyle/>
          <a:p>
            <a:pPr algn="l">
              <a:lnSpc>
                <a:spcPts val="6687"/>
              </a:lnSpc>
            </a:pPr>
            <a:r>
              <a:rPr lang="en-US" sz="5374" b="1" spc="-161" dirty="0">
                <a:solidFill>
                  <a:srgbClr val="000000"/>
                </a:solidFill>
                <a:latin typeface="Arimo Bold"/>
                <a:ea typeface="Arimo Bold"/>
                <a:cs typeface="Arimo Bold"/>
                <a:sym typeface="Arimo Bold"/>
              </a:rPr>
              <a:t>Evaluate and Refine</a:t>
            </a:r>
          </a:p>
        </p:txBody>
      </p:sp>
      <p:grpSp>
        <p:nvGrpSpPr>
          <p:cNvPr id="9" name="Group 9"/>
          <p:cNvGrpSpPr/>
          <p:nvPr/>
        </p:nvGrpSpPr>
        <p:grpSpPr>
          <a:xfrm>
            <a:off x="7809310" y="2009775"/>
            <a:ext cx="9527381" cy="7533085"/>
            <a:chOff x="0" y="0"/>
            <a:chExt cx="12703175" cy="10044113"/>
          </a:xfrm>
        </p:grpSpPr>
        <p:sp>
          <p:nvSpPr>
            <p:cNvPr id="10" name="Freeform 10"/>
            <p:cNvSpPr/>
            <p:nvPr/>
          </p:nvSpPr>
          <p:spPr>
            <a:xfrm>
              <a:off x="0" y="0"/>
              <a:ext cx="12703175" cy="10044176"/>
            </a:xfrm>
            <a:custGeom>
              <a:avLst/>
              <a:gdLst/>
              <a:ahLst/>
              <a:cxnLst/>
              <a:rect l="l" t="t" r="r" b="b"/>
              <a:pathLst>
                <a:path w="12703175" h="10044176">
                  <a:moveTo>
                    <a:pt x="0" y="159385"/>
                  </a:moveTo>
                  <a:cubicBezTo>
                    <a:pt x="0" y="71374"/>
                    <a:pt x="71374" y="0"/>
                    <a:pt x="159385" y="0"/>
                  </a:cubicBezTo>
                  <a:lnTo>
                    <a:pt x="12543790" y="0"/>
                  </a:lnTo>
                  <a:lnTo>
                    <a:pt x="12543790" y="6350"/>
                  </a:lnTo>
                  <a:lnTo>
                    <a:pt x="12543790" y="0"/>
                  </a:lnTo>
                  <a:cubicBezTo>
                    <a:pt x="12631801" y="0"/>
                    <a:pt x="12703175" y="71374"/>
                    <a:pt x="12703175" y="159385"/>
                  </a:cubicBezTo>
                  <a:lnTo>
                    <a:pt x="12696825" y="159385"/>
                  </a:lnTo>
                  <a:lnTo>
                    <a:pt x="12703175" y="159385"/>
                  </a:lnTo>
                  <a:lnTo>
                    <a:pt x="12703175" y="9884791"/>
                  </a:lnTo>
                  <a:lnTo>
                    <a:pt x="12696825" y="9884791"/>
                  </a:lnTo>
                  <a:lnTo>
                    <a:pt x="12703175" y="9884791"/>
                  </a:lnTo>
                  <a:cubicBezTo>
                    <a:pt x="12703175" y="9972802"/>
                    <a:pt x="12631801" y="10044176"/>
                    <a:pt x="12543790" y="10044176"/>
                  </a:cubicBezTo>
                  <a:lnTo>
                    <a:pt x="12543790" y="10037826"/>
                  </a:lnTo>
                  <a:lnTo>
                    <a:pt x="12543790" y="10044176"/>
                  </a:lnTo>
                  <a:lnTo>
                    <a:pt x="159385" y="10044176"/>
                  </a:lnTo>
                  <a:lnTo>
                    <a:pt x="159385" y="10037826"/>
                  </a:lnTo>
                  <a:lnTo>
                    <a:pt x="159385" y="10044176"/>
                  </a:lnTo>
                  <a:cubicBezTo>
                    <a:pt x="71374" y="10044176"/>
                    <a:pt x="0" y="9972802"/>
                    <a:pt x="0" y="9884791"/>
                  </a:cubicBezTo>
                  <a:lnTo>
                    <a:pt x="0" y="159385"/>
                  </a:lnTo>
                  <a:lnTo>
                    <a:pt x="6350" y="159385"/>
                  </a:lnTo>
                  <a:lnTo>
                    <a:pt x="0" y="159385"/>
                  </a:lnTo>
                  <a:moveTo>
                    <a:pt x="12700" y="159385"/>
                  </a:moveTo>
                  <a:lnTo>
                    <a:pt x="12700" y="9884791"/>
                  </a:lnTo>
                  <a:lnTo>
                    <a:pt x="6350" y="9884791"/>
                  </a:lnTo>
                  <a:lnTo>
                    <a:pt x="12700" y="9884791"/>
                  </a:lnTo>
                  <a:cubicBezTo>
                    <a:pt x="12700" y="9965817"/>
                    <a:pt x="78359" y="10031476"/>
                    <a:pt x="159385" y="10031476"/>
                  </a:cubicBezTo>
                  <a:lnTo>
                    <a:pt x="12543790" y="10031476"/>
                  </a:lnTo>
                  <a:cubicBezTo>
                    <a:pt x="12624816" y="10031476"/>
                    <a:pt x="12690475" y="9965817"/>
                    <a:pt x="12690475" y="9884791"/>
                  </a:cubicBezTo>
                  <a:lnTo>
                    <a:pt x="12690475" y="159385"/>
                  </a:lnTo>
                  <a:cubicBezTo>
                    <a:pt x="12690475" y="78359"/>
                    <a:pt x="12624816" y="12700"/>
                    <a:pt x="12543790" y="12700"/>
                  </a:cubicBezTo>
                  <a:lnTo>
                    <a:pt x="159385" y="12700"/>
                  </a:lnTo>
                  <a:lnTo>
                    <a:pt x="159385" y="6350"/>
                  </a:lnTo>
                  <a:lnTo>
                    <a:pt x="159385" y="12700"/>
                  </a:lnTo>
                  <a:cubicBezTo>
                    <a:pt x="78359" y="12700"/>
                    <a:pt x="12700" y="78359"/>
                    <a:pt x="12700" y="159385"/>
                  </a:cubicBezTo>
                  <a:close/>
                </a:path>
              </a:pathLst>
            </a:custGeom>
            <a:solidFill>
              <a:srgbClr val="000000">
                <a:alpha val="7843"/>
              </a:srgbClr>
            </a:solidFill>
          </p:spPr>
        </p:sp>
      </p:grpSp>
      <p:grpSp>
        <p:nvGrpSpPr>
          <p:cNvPr id="11" name="Group 11"/>
          <p:cNvGrpSpPr/>
          <p:nvPr/>
        </p:nvGrpSpPr>
        <p:grpSpPr>
          <a:xfrm>
            <a:off x="7823598" y="2024062"/>
            <a:ext cx="9498806" cy="783729"/>
            <a:chOff x="0" y="0"/>
            <a:chExt cx="12665075" cy="1044972"/>
          </a:xfrm>
        </p:grpSpPr>
        <p:sp>
          <p:nvSpPr>
            <p:cNvPr id="12" name="Freeform 12"/>
            <p:cNvSpPr/>
            <p:nvPr/>
          </p:nvSpPr>
          <p:spPr>
            <a:xfrm>
              <a:off x="0" y="0"/>
              <a:ext cx="12665075" cy="1044956"/>
            </a:xfrm>
            <a:custGeom>
              <a:avLst/>
              <a:gdLst/>
              <a:ahLst/>
              <a:cxnLst/>
              <a:rect l="l" t="t" r="r" b="b"/>
              <a:pathLst>
                <a:path w="12665075" h="1044956">
                  <a:moveTo>
                    <a:pt x="0" y="0"/>
                  </a:moveTo>
                  <a:lnTo>
                    <a:pt x="12665075" y="0"/>
                  </a:lnTo>
                  <a:lnTo>
                    <a:pt x="12665075" y="1044956"/>
                  </a:lnTo>
                  <a:lnTo>
                    <a:pt x="0" y="1044956"/>
                  </a:lnTo>
                  <a:close/>
                </a:path>
              </a:pathLst>
            </a:custGeom>
            <a:solidFill>
              <a:srgbClr val="FFFFFF">
                <a:alpha val="3922"/>
              </a:srgbClr>
            </a:solidFill>
          </p:spPr>
        </p:sp>
      </p:grpSp>
      <p:sp>
        <p:nvSpPr>
          <p:cNvPr id="13" name="TextBox 13"/>
          <p:cNvSpPr txBox="1"/>
          <p:nvPr/>
        </p:nvSpPr>
        <p:spPr>
          <a:xfrm>
            <a:off x="8096696" y="2102198"/>
            <a:ext cx="4198441" cy="532210"/>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Step</a:t>
            </a:r>
          </a:p>
        </p:txBody>
      </p:sp>
      <p:sp>
        <p:nvSpPr>
          <p:cNvPr id="14" name="TextBox 14"/>
          <p:cNvSpPr txBox="1"/>
          <p:nvPr/>
        </p:nvSpPr>
        <p:spPr>
          <a:xfrm>
            <a:off x="12850862" y="2102198"/>
            <a:ext cx="4198441" cy="532210"/>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Action</a:t>
            </a:r>
          </a:p>
        </p:txBody>
      </p:sp>
      <p:grpSp>
        <p:nvGrpSpPr>
          <p:cNvPr id="15" name="Group 15"/>
          <p:cNvGrpSpPr/>
          <p:nvPr/>
        </p:nvGrpSpPr>
        <p:grpSpPr>
          <a:xfrm>
            <a:off x="7823598" y="2807791"/>
            <a:ext cx="9498806" cy="2094607"/>
            <a:chOff x="0" y="0"/>
            <a:chExt cx="12665075" cy="2792810"/>
          </a:xfrm>
        </p:grpSpPr>
        <p:sp>
          <p:nvSpPr>
            <p:cNvPr id="16" name="Freeform 16"/>
            <p:cNvSpPr/>
            <p:nvPr/>
          </p:nvSpPr>
          <p:spPr>
            <a:xfrm>
              <a:off x="0" y="0"/>
              <a:ext cx="12665075" cy="2792857"/>
            </a:xfrm>
            <a:custGeom>
              <a:avLst/>
              <a:gdLst/>
              <a:ahLst/>
              <a:cxnLst/>
              <a:rect l="l" t="t" r="r" b="b"/>
              <a:pathLst>
                <a:path w="12665075" h="2792857">
                  <a:moveTo>
                    <a:pt x="0" y="0"/>
                  </a:moveTo>
                  <a:lnTo>
                    <a:pt x="12665075" y="0"/>
                  </a:lnTo>
                  <a:lnTo>
                    <a:pt x="12665075" y="2792857"/>
                  </a:lnTo>
                  <a:lnTo>
                    <a:pt x="0" y="2792857"/>
                  </a:lnTo>
                  <a:close/>
                </a:path>
              </a:pathLst>
            </a:custGeom>
            <a:solidFill>
              <a:srgbClr val="000000">
                <a:alpha val="3922"/>
              </a:srgbClr>
            </a:solidFill>
          </p:spPr>
        </p:sp>
      </p:grpSp>
      <p:sp>
        <p:nvSpPr>
          <p:cNvPr id="17" name="TextBox 17"/>
          <p:cNvSpPr txBox="1"/>
          <p:nvPr/>
        </p:nvSpPr>
        <p:spPr>
          <a:xfrm>
            <a:off x="8096696" y="2885926"/>
            <a:ext cx="4198441" cy="532210"/>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1</a:t>
            </a:r>
          </a:p>
        </p:txBody>
      </p:sp>
      <p:sp>
        <p:nvSpPr>
          <p:cNvPr id="18" name="TextBox 18"/>
          <p:cNvSpPr txBox="1"/>
          <p:nvPr/>
        </p:nvSpPr>
        <p:spPr>
          <a:xfrm>
            <a:off x="12850862" y="2885926"/>
            <a:ext cx="4198441" cy="1843088"/>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Conduct laboratory tests to evaluate the effectiveness of stabilizing agents in preserving vaccine potency.</a:t>
            </a:r>
          </a:p>
        </p:txBody>
      </p:sp>
      <p:grpSp>
        <p:nvGrpSpPr>
          <p:cNvPr id="19" name="Group 19"/>
          <p:cNvGrpSpPr/>
          <p:nvPr/>
        </p:nvGrpSpPr>
        <p:grpSpPr>
          <a:xfrm>
            <a:off x="7823598" y="4902399"/>
            <a:ext cx="9498806" cy="2531566"/>
            <a:chOff x="0" y="0"/>
            <a:chExt cx="12665075" cy="3375422"/>
          </a:xfrm>
        </p:grpSpPr>
        <p:sp>
          <p:nvSpPr>
            <p:cNvPr id="20" name="Freeform 20"/>
            <p:cNvSpPr/>
            <p:nvPr/>
          </p:nvSpPr>
          <p:spPr>
            <a:xfrm>
              <a:off x="0" y="0"/>
              <a:ext cx="12665075" cy="3375406"/>
            </a:xfrm>
            <a:custGeom>
              <a:avLst/>
              <a:gdLst/>
              <a:ahLst/>
              <a:cxnLst/>
              <a:rect l="l" t="t" r="r" b="b"/>
              <a:pathLst>
                <a:path w="12665075" h="3375406">
                  <a:moveTo>
                    <a:pt x="0" y="0"/>
                  </a:moveTo>
                  <a:lnTo>
                    <a:pt x="12665075" y="0"/>
                  </a:lnTo>
                  <a:lnTo>
                    <a:pt x="12665075" y="3375406"/>
                  </a:lnTo>
                  <a:lnTo>
                    <a:pt x="0" y="3375406"/>
                  </a:lnTo>
                  <a:close/>
                </a:path>
              </a:pathLst>
            </a:custGeom>
            <a:solidFill>
              <a:srgbClr val="FFFFFF">
                <a:alpha val="3922"/>
              </a:srgbClr>
            </a:solidFill>
          </p:spPr>
        </p:sp>
      </p:grpSp>
      <p:sp>
        <p:nvSpPr>
          <p:cNvPr id="21" name="TextBox 21"/>
          <p:cNvSpPr txBox="1"/>
          <p:nvPr/>
        </p:nvSpPr>
        <p:spPr>
          <a:xfrm>
            <a:off x="8096696" y="4980534"/>
            <a:ext cx="4198441" cy="532210"/>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2</a:t>
            </a:r>
          </a:p>
        </p:txBody>
      </p:sp>
      <p:sp>
        <p:nvSpPr>
          <p:cNvPr id="22" name="TextBox 22"/>
          <p:cNvSpPr txBox="1"/>
          <p:nvPr/>
        </p:nvSpPr>
        <p:spPr>
          <a:xfrm>
            <a:off x="12850862" y="4980534"/>
            <a:ext cx="4198441" cy="2280048"/>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Assess the durability, cost-effectiveness, and ease of transport of the biomimicry-inspired packaging in various climates.</a:t>
            </a:r>
          </a:p>
        </p:txBody>
      </p:sp>
      <p:grpSp>
        <p:nvGrpSpPr>
          <p:cNvPr id="23" name="Group 23"/>
          <p:cNvGrpSpPr/>
          <p:nvPr/>
        </p:nvGrpSpPr>
        <p:grpSpPr>
          <a:xfrm>
            <a:off x="7823598" y="7433965"/>
            <a:ext cx="9498806" cy="2094608"/>
            <a:chOff x="0" y="0"/>
            <a:chExt cx="12665075" cy="2792810"/>
          </a:xfrm>
        </p:grpSpPr>
        <p:sp>
          <p:nvSpPr>
            <p:cNvPr id="24" name="Freeform 24"/>
            <p:cNvSpPr/>
            <p:nvPr/>
          </p:nvSpPr>
          <p:spPr>
            <a:xfrm>
              <a:off x="0" y="0"/>
              <a:ext cx="12665075" cy="2792857"/>
            </a:xfrm>
            <a:custGeom>
              <a:avLst/>
              <a:gdLst/>
              <a:ahLst/>
              <a:cxnLst/>
              <a:rect l="l" t="t" r="r" b="b"/>
              <a:pathLst>
                <a:path w="12665075" h="2792857">
                  <a:moveTo>
                    <a:pt x="0" y="0"/>
                  </a:moveTo>
                  <a:lnTo>
                    <a:pt x="12665075" y="0"/>
                  </a:lnTo>
                  <a:lnTo>
                    <a:pt x="12665075" y="2792857"/>
                  </a:lnTo>
                  <a:lnTo>
                    <a:pt x="0" y="2792857"/>
                  </a:lnTo>
                  <a:close/>
                </a:path>
              </a:pathLst>
            </a:custGeom>
            <a:solidFill>
              <a:srgbClr val="000000">
                <a:alpha val="3922"/>
              </a:srgbClr>
            </a:solidFill>
          </p:spPr>
        </p:sp>
      </p:grpSp>
      <p:sp>
        <p:nvSpPr>
          <p:cNvPr id="25" name="TextBox 25"/>
          <p:cNvSpPr txBox="1"/>
          <p:nvPr/>
        </p:nvSpPr>
        <p:spPr>
          <a:xfrm>
            <a:off x="8096696" y="7512100"/>
            <a:ext cx="4198441" cy="532210"/>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3</a:t>
            </a:r>
          </a:p>
        </p:txBody>
      </p:sp>
      <p:sp>
        <p:nvSpPr>
          <p:cNvPr id="26" name="TextBox 26"/>
          <p:cNvSpPr txBox="1"/>
          <p:nvPr/>
        </p:nvSpPr>
        <p:spPr>
          <a:xfrm>
            <a:off x="12850862" y="7512100"/>
            <a:ext cx="4198441" cy="1843088"/>
          </a:xfrm>
          <a:prstGeom prst="rect">
            <a:avLst/>
          </a:prstGeom>
        </p:spPr>
        <p:txBody>
          <a:bodyPr lIns="0" tIns="0" rIns="0" bIns="0" rtlCol="0" anchor="t">
            <a:spAutoFit/>
          </a:bodyPr>
          <a:lstStyle/>
          <a:p>
            <a:pPr algn="l">
              <a:lnSpc>
                <a:spcPts val="3437"/>
              </a:lnSpc>
            </a:pPr>
            <a:r>
              <a:rPr lang="en-US" sz="2125" spc="-42" dirty="0">
                <a:solidFill>
                  <a:srgbClr val="272525"/>
                </a:solidFill>
                <a:latin typeface="Inter"/>
                <a:ea typeface="Inter"/>
                <a:cs typeface="Inter"/>
                <a:sym typeface="Inter"/>
              </a:rPr>
              <a:t>Refine storage methods based on test results, optimizing performance, ease of use, and scalability as needed.</a:t>
            </a:r>
          </a:p>
        </p:txBody>
      </p:sp>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7" name="Freeform 7" descr="preencoded.png"/>
          <p:cNvSpPr/>
          <p:nvPr/>
        </p:nvSpPr>
        <p:spPr>
          <a:xfrm>
            <a:off x="0" y="0"/>
            <a:ext cx="18288000" cy="3035052"/>
          </a:xfrm>
          <a:custGeom>
            <a:avLst/>
            <a:gdLst/>
            <a:ahLst/>
            <a:cxnLst/>
            <a:rect l="l" t="t" r="r" b="b"/>
            <a:pathLst>
              <a:path w="18288000" h="3035052">
                <a:moveTo>
                  <a:pt x="0" y="0"/>
                </a:moveTo>
                <a:lnTo>
                  <a:pt x="18288000" y="0"/>
                </a:lnTo>
                <a:lnTo>
                  <a:pt x="18288000" y="3035052"/>
                </a:lnTo>
                <a:lnTo>
                  <a:pt x="0" y="3035052"/>
                </a:lnTo>
                <a:lnTo>
                  <a:pt x="0" y="0"/>
                </a:lnTo>
                <a:close/>
              </a:path>
            </a:pathLst>
          </a:custGeom>
          <a:blipFill>
            <a:blip r:embed="rId3"/>
            <a:stretch>
              <a:fillRect t="-56" b="-56"/>
            </a:stretch>
          </a:blipFill>
        </p:spPr>
      </p:sp>
      <p:grpSp>
        <p:nvGrpSpPr>
          <p:cNvPr id="8" name="Group 8"/>
          <p:cNvGrpSpPr/>
          <p:nvPr/>
        </p:nvGrpSpPr>
        <p:grpSpPr>
          <a:xfrm>
            <a:off x="849809" y="7222480"/>
            <a:ext cx="16588382" cy="28575"/>
            <a:chOff x="0" y="0"/>
            <a:chExt cx="22117843" cy="38100"/>
          </a:xfrm>
        </p:grpSpPr>
        <p:sp>
          <p:nvSpPr>
            <p:cNvPr id="9" name="Freeform 9"/>
            <p:cNvSpPr/>
            <p:nvPr/>
          </p:nvSpPr>
          <p:spPr>
            <a:xfrm>
              <a:off x="0" y="0"/>
              <a:ext cx="22117813" cy="38100"/>
            </a:xfrm>
            <a:custGeom>
              <a:avLst/>
              <a:gdLst/>
              <a:ahLst/>
              <a:cxnLst/>
              <a:rect l="l" t="t" r="r" b="b"/>
              <a:pathLst>
                <a:path w="22117813" h="38100">
                  <a:moveTo>
                    <a:pt x="0" y="19050"/>
                  </a:moveTo>
                  <a:cubicBezTo>
                    <a:pt x="0" y="8509"/>
                    <a:pt x="8509" y="0"/>
                    <a:pt x="19050" y="0"/>
                  </a:cubicBezTo>
                  <a:lnTo>
                    <a:pt x="22098763" y="0"/>
                  </a:lnTo>
                  <a:cubicBezTo>
                    <a:pt x="22109303" y="0"/>
                    <a:pt x="22117813" y="8509"/>
                    <a:pt x="22117813" y="19050"/>
                  </a:cubicBezTo>
                  <a:cubicBezTo>
                    <a:pt x="22117813" y="29591"/>
                    <a:pt x="22109303" y="38100"/>
                    <a:pt x="22098763" y="38100"/>
                  </a:cubicBezTo>
                  <a:lnTo>
                    <a:pt x="19050" y="38100"/>
                  </a:lnTo>
                  <a:cubicBezTo>
                    <a:pt x="8509" y="38100"/>
                    <a:pt x="0" y="29591"/>
                    <a:pt x="0" y="19050"/>
                  </a:cubicBezTo>
                  <a:close/>
                </a:path>
              </a:pathLst>
            </a:custGeom>
            <a:solidFill>
              <a:srgbClr val="C0C1D7"/>
            </a:solidFill>
          </p:spPr>
        </p:sp>
      </p:grpSp>
      <p:grpSp>
        <p:nvGrpSpPr>
          <p:cNvPr id="10" name="Group 10"/>
          <p:cNvGrpSpPr/>
          <p:nvPr/>
        </p:nvGrpSpPr>
        <p:grpSpPr>
          <a:xfrm>
            <a:off x="4921895" y="6372671"/>
            <a:ext cx="28575" cy="849809"/>
            <a:chOff x="0" y="0"/>
            <a:chExt cx="38100" cy="1133078"/>
          </a:xfrm>
        </p:grpSpPr>
        <p:sp>
          <p:nvSpPr>
            <p:cNvPr id="11" name="Freeform 11"/>
            <p:cNvSpPr/>
            <p:nvPr/>
          </p:nvSpPr>
          <p:spPr>
            <a:xfrm>
              <a:off x="0" y="0"/>
              <a:ext cx="38100" cy="1133094"/>
            </a:xfrm>
            <a:custGeom>
              <a:avLst/>
              <a:gdLst/>
              <a:ahLst/>
              <a:cxnLst/>
              <a:rect l="l" t="t" r="r" b="b"/>
              <a:pathLst>
                <a:path w="38100" h="1133094">
                  <a:moveTo>
                    <a:pt x="0" y="19050"/>
                  </a:moveTo>
                  <a:cubicBezTo>
                    <a:pt x="0" y="8509"/>
                    <a:pt x="8509" y="0"/>
                    <a:pt x="19050" y="0"/>
                  </a:cubicBezTo>
                  <a:cubicBezTo>
                    <a:pt x="29591" y="0"/>
                    <a:pt x="38100" y="8509"/>
                    <a:pt x="38100" y="19050"/>
                  </a:cubicBezTo>
                  <a:lnTo>
                    <a:pt x="38100" y="1114044"/>
                  </a:lnTo>
                  <a:cubicBezTo>
                    <a:pt x="38100" y="1124585"/>
                    <a:pt x="29591" y="1133094"/>
                    <a:pt x="19050" y="1133094"/>
                  </a:cubicBezTo>
                  <a:cubicBezTo>
                    <a:pt x="8509" y="1133094"/>
                    <a:pt x="0" y="1124585"/>
                    <a:pt x="0" y="1114044"/>
                  </a:cubicBezTo>
                  <a:close/>
                </a:path>
              </a:pathLst>
            </a:custGeom>
            <a:solidFill>
              <a:srgbClr val="C0C1D7"/>
            </a:solidFill>
          </p:spPr>
        </p:sp>
      </p:grpSp>
      <p:grpSp>
        <p:nvGrpSpPr>
          <p:cNvPr id="12" name="Group 12"/>
          <p:cNvGrpSpPr/>
          <p:nvPr/>
        </p:nvGrpSpPr>
        <p:grpSpPr>
          <a:xfrm>
            <a:off x="4658320" y="6944617"/>
            <a:ext cx="555724" cy="555724"/>
            <a:chOff x="0" y="0"/>
            <a:chExt cx="740965" cy="740965"/>
          </a:xfrm>
        </p:grpSpPr>
        <p:sp>
          <p:nvSpPr>
            <p:cNvPr id="13" name="Freeform 13"/>
            <p:cNvSpPr/>
            <p:nvPr/>
          </p:nvSpPr>
          <p:spPr>
            <a:xfrm>
              <a:off x="6350" y="6350"/>
              <a:ext cx="728345" cy="728345"/>
            </a:xfrm>
            <a:custGeom>
              <a:avLst/>
              <a:gdLst/>
              <a:ahLst/>
              <a:cxnLst/>
              <a:rect l="l" t="t" r="r" b="b"/>
              <a:pathLst>
                <a:path w="728345" h="728345">
                  <a:moveTo>
                    <a:pt x="0" y="136017"/>
                  </a:moveTo>
                  <a:cubicBezTo>
                    <a:pt x="0" y="60833"/>
                    <a:pt x="60833" y="0"/>
                    <a:pt x="136017" y="0"/>
                  </a:cubicBezTo>
                  <a:lnTo>
                    <a:pt x="592328" y="0"/>
                  </a:lnTo>
                  <a:cubicBezTo>
                    <a:pt x="667385" y="0"/>
                    <a:pt x="728345" y="60833"/>
                    <a:pt x="728345" y="136017"/>
                  </a:cubicBezTo>
                  <a:lnTo>
                    <a:pt x="728345" y="592328"/>
                  </a:lnTo>
                  <a:cubicBezTo>
                    <a:pt x="728345" y="667385"/>
                    <a:pt x="667512" y="728345"/>
                    <a:pt x="592328" y="728345"/>
                  </a:cubicBezTo>
                  <a:lnTo>
                    <a:pt x="136017" y="728345"/>
                  </a:lnTo>
                  <a:cubicBezTo>
                    <a:pt x="60833" y="728218"/>
                    <a:pt x="0" y="667385"/>
                    <a:pt x="0" y="592328"/>
                  </a:cubicBezTo>
                  <a:close/>
                </a:path>
              </a:pathLst>
            </a:custGeom>
            <a:solidFill>
              <a:srgbClr val="DADBF1"/>
            </a:solidFill>
          </p:spPr>
        </p:sp>
        <p:sp>
          <p:nvSpPr>
            <p:cNvPr id="14" name="Freeform 14"/>
            <p:cNvSpPr/>
            <p:nvPr/>
          </p:nvSpPr>
          <p:spPr>
            <a:xfrm>
              <a:off x="0" y="0"/>
              <a:ext cx="741045" cy="741045"/>
            </a:xfrm>
            <a:custGeom>
              <a:avLst/>
              <a:gdLst/>
              <a:ahLst/>
              <a:cxnLst/>
              <a:rect l="l" t="t" r="r" b="b"/>
              <a:pathLst>
                <a:path w="741045" h="741045">
                  <a:moveTo>
                    <a:pt x="0" y="142367"/>
                  </a:moveTo>
                  <a:cubicBezTo>
                    <a:pt x="0" y="63754"/>
                    <a:pt x="63754" y="0"/>
                    <a:pt x="142367" y="0"/>
                  </a:cubicBezTo>
                  <a:lnTo>
                    <a:pt x="598678" y="0"/>
                  </a:lnTo>
                  <a:lnTo>
                    <a:pt x="598678" y="6350"/>
                  </a:lnTo>
                  <a:lnTo>
                    <a:pt x="598678" y="0"/>
                  </a:lnTo>
                  <a:cubicBezTo>
                    <a:pt x="677291" y="0"/>
                    <a:pt x="741045" y="63754"/>
                    <a:pt x="741045" y="142367"/>
                  </a:cubicBezTo>
                  <a:lnTo>
                    <a:pt x="734695" y="142367"/>
                  </a:lnTo>
                  <a:lnTo>
                    <a:pt x="741045" y="142367"/>
                  </a:lnTo>
                  <a:lnTo>
                    <a:pt x="741045" y="598678"/>
                  </a:lnTo>
                  <a:lnTo>
                    <a:pt x="734695" y="598678"/>
                  </a:lnTo>
                  <a:lnTo>
                    <a:pt x="741045" y="598678"/>
                  </a:lnTo>
                  <a:cubicBezTo>
                    <a:pt x="741045" y="677291"/>
                    <a:pt x="677291" y="741045"/>
                    <a:pt x="598678" y="741045"/>
                  </a:cubicBezTo>
                  <a:lnTo>
                    <a:pt x="598678" y="734695"/>
                  </a:lnTo>
                  <a:lnTo>
                    <a:pt x="598678" y="741045"/>
                  </a:lnTo>
                  <a:lnTo>
                    <a:pt x="142367" y="741045"/>
                  </a:lnTo>
                  <a:lnTo>
                    <a:pt x="142367" y="734695"/>
                  </a:lnTo>
                  <a:lnTo>
                    <a:pt x="142367" y="741045"/>
                  </a:lnTo>
                  <a:cubicBezTo>
                    <a:pt x="63754" y="740918"/>
                    <a:pt x="0" y="677291"/>
                    <a:pt x="0" y="598678"/>
                  </a:cubicBezTo>
                  <a:lnTo>
                    <a:pt x="0" y="142367"/>
                  </a:lnTo>
                  <a:lnTo>
                    <a:pt x="6350" y="142367"/>
                  </a:lnTo>
                  <a:lnTo>
                    <a:pt x="0" y="142367"/>
                  </a:lnTo>
                  <a:moveTo>
                    <a:pt x="12700" y="142367"/>
                  </a:moveTo>
                  <a:lnTo>
                    <a:pt x="12700" y="598678"/>
                  </a:lnTo>
                  <a:lnTo>
                    <a:pt x="6350" y="598678"/>
                  </a:lnTo>
                  <a:lnTo>
                    <a:pt x="12700" y="598678"/>
                  </a:lnTo>
                  <a:cubicBezTo>
                    <a:pt x="12700" y="670306"/>
                    <a:pt x="70739" y="728345"/>
                    <a:pt x="142367" y="728345"/>
                  </a:cubicBezTo>
                  <a:lnTo>
                    <a:pt x="598678" y="728345"/>
                  </a:lnTo>
                  <a:cubicBezTo>
                    <a:pt x="670306" y="728345"/>
                    <a:pt x="728345" y="670306"/>
                    <a:pt x="728345" y="598678"/>
                  </a:cubicBezTo>
                  <a:lnTo>
                    <a:pt x="728345" y="142367"/>
                  </a:lnTo>
                  <a:cubicBezTo>
                    <a:pt x="728218" y="70739"/>
                    <a:pt x="670179" y="12700"/>
                    <a:pt x="598678" y="12700"/>
                  </a:cubicBezTo>
                  <a:lnTo>
                    <a:pt x="142367" y="12700"/>
                  </a:lnTo>
                  <a:lnTo>
                    <a:pt x="142367" y="6350"/>
                  </a:lnTo>
                  <a:lnTo>
                    <a:pt x="142367" y="12700"/>
                  </a:lnTo>
                  <a:cubicBezTo>
                    <a:pt x="70739" y="12700"/>
                    <a:pt x="12700" y="70739"/>
                    <a:pt x="12700" y="142367"/>
                  </a:cubicBezTo>
                  <a:close/>
                </a:path>
              </a:pathLst>
            </a:custGeom>
            <a:solidFill>
              <a:srgbClr val="C0C1D7"/>
            </a:solidFill>
          </p:spPr>
        </p:sp>
      </p:grpSp>
      <p:grpSp>
        <p:nvGrpSpPr>
          <p:cNvPr id="15" name="Group 15"/>
          <p:cNvGrpSpPr/>
          <p:nvPr/>
        </p:nvGrpSpPr>
        <p:grpSpPr>
          <a:xfrm>
            <a:off x="9129564" y="7222480"/>
            <a:ext cx="28575" cy="849809"/>
            <a:chOff x="0" y="0"/>
            <a:chExt cx="38100" cy="1133078"/>
          </a:xfrm>
        </p:grpSpPr>
        <p:sp>
          <p:nvSpPr>
            <p:cNvPr id="16" name="Freeform 16"/>
            <p:cNvSpPr/>
            <p:nvPr/>
          </p:nvSpPr>
          <p:spPr>
            <a:xfrm>
              <a:off x="0" y="0"/>
              <a:ext cx="38100" cy="1133094"/>
            </a:xfrm>
            <a:custGeom>
              <a:avLst/>
              <a:gdLst/>
              <a:ahLst/>
              <a:cxnLst/>
              <a:rect l="l" t="t" r="r" b="b"/>
              <a:pathLst>
                <a:path w="38100" h="1133094">
                  <a:moveTo>
                    <a:pt x="0" y="19050"/>
                  </a:moveTo>
                  <a:cubicBezTo>
                    <a:pt x="0" y="8509"/>
                    <a:pt x="8509" y="0"/>
                    <a:pt x="19050" y="0"/>
                  </a:cubicBezTo>
                  <a:cubicBezTo>
                    <a:pt x="29591" y="0"/>
                    <a:pt x="38100" y="8509"/>
                    <a:pt x="38100" y="19050"/>
                  </a:cubicBezTo>
                  <a:lnTo>
                    <a:pt x="38100" y="1114044"/>
                  </a:lnTo>
                  <a:cubicBezTo>
                    <a:pt x="38100" y="1124585"/>
                    <a:pt x="29591" y="1133094"/>
                    <a:pt x="19050" y="1133094"/>
                  </a:cubicBezTo>
                  <a:cubicBezTo>
                    <a:pt x="8509" y="1133094"/>
                    <a:pt x="0" y="1124585"/>
                    <a:pt x="0" y="1114044"/>
                  </a:cubicBezTo>
                  <a:close/>
                </a:path>
              </a:pathLst>
            </a:custGeom>
            <a:solidFill>
              <a:srgbClr val="C0C1D7"/>
            </a:solidFill>
          </p:spPr>
        </p:sp>
      </p:grpSp>
      <p:grpSp>
        <p:nvGrpSpPr>
          <p:cNvPr id="17" name="Group 17"/>
          <p:cNvGrpSpPr/>
          <p:nvPr/>
        </p:nvGrpSpPr>
        <p:grpSpPr>
          <a:xfrm>
            <a:off x="8865989" y="6944617"/>
            <a:ext cx="555724" cy="555724"/>
            <a:chOff x="0" y="0"/>
            <a:chExt cx="740965" cy="740965"/>
          </a:xfrm>
        </p:grpSpPr>
        <p:sp>
          <p:nvSpPr>
            <p:cNvPr id="18" name="Freeform 18"/>
            <p:cNvSpPr/>
            <p:nvPr/>
          </p:nvSpPr>
          <p:spPr>
            <a:xfrm>
              <a:off x="6350" y="6350"/>
              <a:ext cx="728345" cy="728345"/>
            </a:xfrm>
            <a:custGeom>
              <a:avLst/>
              <a:gdLst/>
              <a:ahLst/>
              <a:cxnLst/>
              <a:rect l="l" t="t" r="r" b="b"/>
              <a:pathLst>
                <a:path w="728345" h="728345">
                  <a:moveTo>
                    <a:pt x="0" y="136017"/>
                  </a:moveTo>
                  <a:cubicBezTo>
                    <a:pt x="0" y="60833"/>
                    <a:pt x="60833" y="0"/>
                    <a:pt x="136017" y="0"/>
                  </a:cubicBezTo>
                  <a:lnTo>
                    <a:pt x="592328" y="0"/>
                  </a:lnTo>
                  <a:cubicBezTo>
                    <a:pt x="667385" y="0"/>
                    <a:pt x="728345" y="60833"/>
                    <a:pt x="728345" y="136017"/>
                  </a:cubicBezTo>
                  <a:lnTo>
                    <a:pt x="728345" y="592328"/>
                  </a:lnTo>
                  <a:cubicBezTo>
                    <a:pt x="728345" y="667385"/>
                    <a:pt x="667512" y="728345"/>
                    <a:pt x="592328" y="728345"/>
                  </a:cubicBezTo>
                  <a:lnTo>
                    <a:pt x="136017" y="728345"/>
                  </a:lnTo>
                  <a:cubicBezTo>
                    <a:pt x="60833" y="728218"/>
                    <a:pt x="0" y="667385"/>
                    <a:pt x="0" y="592328"/>
                  </a:cubicBezTo>
                  <a:close/>
                </a:path>
              </a:pathLst>
            </a:custGeom>
            <a:solidFill>
              <a:srgbClr val="DADBF1"/>
            </a:solidFill>
          </p:spPr>
        </p:sp>
        <p:sp>
          <p:nvSpPr>
            <p:cNvPr id="19" name="Freeform 19"/>
            <p:cNvSpPr/>
            <p:nvPr/>
          </p:nvSpPr>
          <p:spPr>
            <a:xfrm>
              <a:off x="0" y="0"/>
              <a:ext cx="741045" cy="741045"/>
            </a:xfrm>
            <a:custGeom>
              <a:avLst/>
              <a:gdLst/>
              <a:ahLst/>
              <a:cxnLst/>
              <a:rect l="l" t="t" r="r" b="b"/>
              <a:pathLst>
                <a:path w="741045" h="741045">
                  <a:moveTo>
                    <a:pt x="0" y="142367"/>
                  </a:moveTo>
                  <a:cubicBezTo>
                    <a:pt x="0" y="63754"/>
                    <a:pt x="63754" y="0"/>
                    <a:pt x="142367" y="0"/>
                  </a:cubicBezTo>
                  <a:lnTo>
                    <a:pt x="598678" y="0"/>
                  </a:lnTo>
                  <a:lnTo>
                    <a:pt x="598678" y="6350"/>
                  </a:lnTo>
                  <a:lnTo>
                    <a:pt x="598678" y="0"/>
                  </a:lnTo>
                  <a:cubicBezTo>
                    <a:pt x="677291" y="0"/>
                    <a:pt x="741045" y="63754"/>
                    <a:pt x="741045" y="142367"/>
                  </a:cubicBezTo>
                  <a:lnTo>
                    <a:pt x="734695" y="142367"/>
                  </a:lnTo>
                  <a:lnTo>
                    <a:pt x="741045" y="142367"/>
                  </a:lnTo>
                  <a:lnTo>
                    <a:pt x="741045" y="598678"/>
                  </a:lnTo>
                  <a:lnTo>
                    <a:pt x="734695" y="598678"/>
                  </a:lnTo>
                  <a:lnTo>
                    <a:pt x="741045" y="598678"/>
                  </a:lnTo>
                  <a:cubicBezTo>
                    <a:pt x="741045" y="677291"/>
                    <a:pt x="677291" y="741045"/>
                    <a:pt x="598678" y="741045"/>
                  </a:cubicBezTo>
                  <a:lnTo>
                    <a:pt x="598678" y="734695"/>
                  </a:lnTo>
                  <a:lnTo>
                    <a:pt x="598678" y="741045"/>
                  </a:lnTo>
                  <a:lnTo>
                    <a:pt x="142367" y="741045"/>
                  </a:lnTo>
                  <a:lnTo>
                    <a:pt x="142367" y="734695"/>
                  </a:lnTo>
                  <a:lnTo>
                    <a:pt x="142367" y="741045"/>
                  </a:lnTo>
                  <a:cubicBezTo>
                    <a:pt x="63754" y="740918"/>
                    <a:pt x="0" y="677291"/>
                    <a:pt x="0" y="598678"/>
                  </a:cubicBezTo>
                  <a:lnTo>
                    <a:pt x="0" y="142367"/>
                  </a:lnTo>
                  <a:lnTo>
                    <a:pt x="6350" y="142367"/>
                  </a:lnTo>
                  <a:lnTo>
                    <a:pt x="0" y="142367"/>
                  </a:lnTo>
                  <a:moveTo>
                    <a:pt x="12700" y="142367"/>
                  </a:moveTo>
                  <a:lnTo>
                    <a:pt x="12700" y="598678"/>
                  </a:lnTo>
                  <a:lnTo>
                    <a:pt x="6350" y="598678"/>
                  </a:lnTo>
                  <a:lnTo>
                    <a:pt x="12700" y="598678"/>
                  </a:lnTo>
                  <a:cubicBezTo>
                    <a:pt x="12700" y="670306"/>
                    <a:pt x="70739" y="728345"/>
                    <a:pt x="142367" y="728345"/>
                  </a:cubicBezTo>
                  <a:lnTo>
                    <a:pt x="598678" y="728345"/>
                  </a:lnTo>
                  <a:cubicBezTo>
                    <a:pt x="670306" y="728345"/>
                    <a:pt x="728345" y="670306"/>
                    <a:pt x="728345" y="598678"/>
                  </a:cubicBezTo>
                  <a:lnTo>
                    <a:pt x="728345" y="142367"/>
                  </a:lnTo>
                  <a:cubicBezTo>
                    <a:pt x="728218" y="70739"/>
                    <a:pt x="670179" y="12700"/>
                    <a:pt x="598678" y="12700"/>
                  </a:cubicBezTo>
                  <a:lnTo>
                    <a:pt x="142367" y="12700"/>
                  </a:lnTo>
                  <a:lnTo>
                    <a:pt x="142367" y="6350"/>
                  </a:lnTo>
                  <a:lnTo>
                    <a:pt x="142367" y="12700"/>
                  </a:lnTo>
                  <a:cubicBezTo>
                    <a:pt x="70739" y="12700"/>
                    <a:pt x="12700" y="70739"/>
                    <a:pt x="12700" y="142367"/>
                  </a:cubicBezTo>
                  <a:close/>
                </a:path>
              </a:pathLst>
            </a:custGeom>
            <a:solidFill>
              <a:srgbClr val="C0C1D7"/>
            </a:solidFill>
          </p:spPr>
        </p:sp>
      </p:grpSp>
      <p:grpSp>
        <p:nvGrpSpPr>
          <p:cNvPr id="20" name="Group 20"/>
          <p:cNvGrpSpPr/>
          <p:nvPr/>
        </p:nvGrpSpPr>
        <p:grpSpPr>
          <a:xfrm>
            <a:off x="13337381" y="6372671"/>
            <a:ext cx="28575" cy="849809"/>
            <a:chOff x="0" y="0"/>
            <a:chExt cx="38100" cy="1133078"/>
          </a:xfrm>
        </p:grpSpPr>
        <p:sp>
          <p:nvSpPr>
            <p:cNvPr id="21" name="Freeform 21"/>
            <p:cNvSpPr/>
            <p:nvPr/>
          </p:nvSpPr>
          <p:spPr>
            <a:xfrm>
              <a:off x="0" y="0"/>
              <a:ext cx="38100" cy="1133094"/>
            </a:xfrm>
            <a:custGeom>
              <a:avLst/>
              <a:gdLst/>
              <a:ahLst/>
              <a:cxnLst/>
              <a:rect l="l" t="t" r="r" b="b"/>
              <a:pathLst>
                <a:path w="38100" h="1133094">
                  <a:moveTo>
                    <a:pt x="0" y="19050"/>
                  </a:moveTo>
                  <a:cubicBezTo>
                    <a:pt x="0" y="8509"/>
                    <a:pt x="8509" y="0"/>
                    <a:pt x="19050" y="0"/>
                  </a:cubicBezTo>
                  <a:cubicBezTo>
                    <a:pt x="29591" y="0"/>
                    <a:pt x="38100" y="8509"/>
                    <a:pt x="38100" y="19050"/>
                  </a:cubicBezTo>
                  <a:lnTo>
                    <a:pt x="38100" y="1114044"/>
                  </a:lnTo>
                  <a:cubicBezTo>
                    <a:pt x="38100" y="1124585"/>
                    <a:pt x="29591" y="1133094"/>
                    <a:pt x="19050" y="1133094"/>
                  </a:cubicBezTo>
                  <a:cubicBezTo>
                    <a:pt x="8509" y="1133094"/>
                    <a:pt x="0" y="1124585"/>
                    <a:pt x="0" y="1114044"/>
                  </a:cubicBezTo>
                  <a:close/>
                </a:path>
              </a:pathLst>
            </a:custGeom>
            <a:solidFill>
              <a:srgbClr val="C0C1D7"/>
            </a:solidFill>
          </p:spPr>
        </p:sp>
      </p:grpSp>
      <p:grpSp>
        <p:nvGrpSpPr>
          <p:cNvPr id="22" name="Group 22"/>
          <p:cNvGrpSpPr/>
          <p:nvPr/>
        </p:nvGrpSpPr>
        <p:grpSpPr>
          <a:xfrm>
            <a:off x="13073806" y="6944617"/>
            <a:ext cx="555724" cy="555724"/>
            <a:chOff x="0" y="0"/>
            <a:chExt cx="740965" cy="740965"/>
          </a:xfrm>
        </p:grpSpPr>
        <p:sp>
          <p:nvSpPr>
            <p:cNvPr id="23" name="Freeform 23"/>
            <p:cNvSpPr/>
            <p:nvPr/>
          </p:nvSpPr>
          <p:spPr>
            <a:xfrm>
              <a:off x="6350" y="6350"/>
              <a:ext cx="728345" cy="728345"/>
            </a:xfrm>
            <a:custGeom>
              <a:avLst/>
              <a:gdLst/>
              <a:ahLst/>
              <a:cxnLst/>
              <a:rect l="l" t="t" r="r" b="b"/>
              <a:pathLst>
                <a:path w="728345" h="728345">
                  <a:moveTo>
                    <a:pt x="0" y="136017"/>
                  </a:moveTo>
                  <a:cubicBezTo>
                    <a:pt x="0" y="60833"/>
                    <a:pt x="60833" y="0"/>
                    <a:pt x="136017" y="0"/>
                  </a:cubicBezTo>
                  <a:lnTo>
                    <a:pt x="592328" y="0"/>
                  </a:lnTo>
                  <a:cubicBezTo>
                    <a:pt x="667385" y="0"/>
                    <a:pt x="728345" y="60833"/>
                    <a:pt x="728345" y="136017"/>
                  </a:cubicBezTo>
                  <a:lnTo>
                    <a:pt x="728345" y="592328"/>
                  </a:lnTo>
                  <a:cubicBezTo>
                    <a:pt x="728345" y="667385"/>
                    <a:pt x="667512" y="728345"/>
                    <a:pt x="592328" y="728345"/>
                  </a:cubicBezTo>
                  <a:lnTo>
                    <a:pt x="136017" y="728345"/>
                  </a:lnTo>
                  <a:cubicBezTo>
                    <a:pt x="60833" y="728218"/>
                    <a:pt x="0" y="667385"/>
                    <a:pt x="0" y="592328"/>
                  </a:cubicBezTo>
                  <a:close/>
                </a:path>
              </a:pathLst>
            </a:custGeom>
            <a:solidFill>
              <a:srgbClr val="DADBF1"/>
            </a:solidFill>
          </p:spPr>
        </p:sp>
        <p:sp>
          <p:nvSpPr>
            <p:cNvPr id="24" name="Freeform 24"/>
            <p:cNvSpPr/>
            <p:nvPr/>
          </p:nvSpPr>
          <p:spPr>
            <a:xfrm>
              <a:off x="0" y="0"/>
              <a:ext cx="741045" cy="741045"/>
            </a:xfrm>
            <a:custGeom>
              <a:avLst/>
              <a:gdLst/>
              <a:ahLst/>
              <a:cxnLst/>
              <a:rect l="l" t="t" r="r" b="b"/>
              <a:pathLst>
                <a:path w="741045" h="741045">
                  <a:moveTo>
                    <a:pt x="0" y="142367"/>
                  </a:moveTo>
                  <a:cubicBezTo>
                    <a:pt x="0" y="63754"/>
                    <a:pt x="63754" y="0"/>
                    <a:pt x="142367" y="0"/>
                  </a:cubicBezTo>
                  <a:lnTo>
                    <a:pt x="598678" y="0"/>
                  </a:lnTo>
                  <a:lnTo>
                    <a:pt x="598678" y="6350"/>
                  </a:lnTo>
                  <a:lnTo>
                    <a:pt x="598678" y="0"/>
                  </a:lnTo>
                  <a:cubicBezTo>
                    <a:pt x="677291" y="0"/>
                    <a:pt x="741045" y="63754"/>
                    <a:pt x="741045" y="142367"/>
                  </a:cubicBezTo>
                  <a:lnTo>
                    <a:pt x="734695" y="142367"/>
                  </a:lnTo>
                  <a:lnTo>
                    <a:pt x="741045" y="142367"/>
                  </a:lnTo>
                  <a:lnTo>
                    <a:pt x="741045" y="598678"/>
                  </a:lnTo>
                  <a:lnTo>
                    <a:pt x="734695" y="598678"/>
                  </a:lnTo>
                  <a:lnTo>
                    <a:pt x="741045" y="598678"/>
                  </a:lnTo>
                  <a:cubicBezTo>
                    <a:pt x="741045" y="677291"/>
                    <a:pt x="677291" y="741045"/>
                    <a:pt x="598678" y="741045"/>
                  </a:cubicBezTo>
                  <a:lnTo>
                    <a:pt x="598678" y="734695"/>
                  </a:lnTo>
                  <a:lnTo>
                    <a:pt x="598678" y="741045"/>
                  </a:lnTo>
                  <a:lnTo>
                    <a:pt x="142367" y="741045"/>
                  </a:lnTo>
                  <a:lnTo>
                    <a:pt x="142367" y="734695"/>
                  </a:lnTo>
                  <a:lnTo>
                    <a:pt x="142367" y="741045"/>
                  </a:lnTo>
                  <a:cubicBezTo>
                    <a:pt x="63754" y="740918"/>
                    <a:pt x="0" y="677291"/>
                    <a:pt x="0" y="598678"/>
                  </a:cubicBezTo>
                  <a:lnTo>
                    <a:pt x="0" y="142367"/>
                  </a:lnTo>
                  <a:lnTo>
                    <a:pt x="6350" y="142367"/>
                  </a:lnTo>
                  <a:lnTo>
                    <a:pt x="0" y="142367"/>
                  </a:lnTo>
                  <a:moveTo>
                    <a:pt x="12700" y="142367"/>
                  </a:moveTo>
                  <a:lnTo>
                    <a:pt x="12700" y="598678"/>
                  </a:lnTo>
                  <a:lnTo>
                    <a:pt x="6350" y="598678"/>
                  </a:lnTo>
                  <a:lnTo>
                    <a:pt x="12700" y="598678"/>
                  </a:lnTo>
                  <a:cubicBezTo>
                    <a:pt x="12700" y="670306"/>
                    <a:pt x="70739" y="728345"/>
                    <a:pt x="142367" y="728345"/>
                  </a:cubicBezTo>
                  <a:lnTo>
                    <a:pt x="598678" y="728345"/>
                  </a:lnTo>
                  <a:cubicBezTo>
                    <a:pt x="670306" y="728345"/>
                    <a:pt x="728345" y="670306"/>
                    <a:pt x="728345" y="598678"/>
                  </a:cubicBezTo>
                  <a:lnTo>
                    <a:pt x="728345" y="142367"/>
                  </a:lnTo>
                  <a:cubicBezTo>
                    <a:pt x="728218" y="70739"/>
                    <a:pt x="670179" y="12700"/>
                    <a:pt x="598678" y="12700"/>
                  </a:cubicBezTo>
                  <a:lnTo>
                    <a:pt x="142367" y="12700"/>
                  </a:lnTo>
                  <a:lnTo>
                    <a:pt x="142367" y="6350"/>
                  </a:lnTo>
                  <a:lnTo>
                    <a:pt x="142367" y="12700"/>
                  </a:lnTo>
                  <a:cubicBezTo>
                    <a:pt x="70739" y="12700"/>
                    <a:pt x="12700" y="70739"/>
                    <a:pt x="12700" y="142367"/>
                  </a:cubicBezTo>
                  <a:close/>
                </a:path>
              </a:pathLst>
            </a:custGeom>
            <a:solidFill>
              <a:srgbClr val="C0C1D7"/>
            </a:solidFill>
          </p:spPr>
        </p:sp>
      </p:grpSp>
      <p:sp>
        <p:nvSpPr>
          <p:cNvPr id="25" name="TextBox 25"/>
          <p:cNvSpPr txBox="1"/>
          <p:nvPr/>
        </p:nvSpPr>
        <p:spPr>
          <a:xfrm>
            <a:off x="849809" y="3667571"/>
            <a:ext cx="8016628" cy="796826"/>
          </a:xfrm>
          <a:prstGeom prst="rect">
            <a:avLst/>
          </a:prstGeom>
        </p:spPr>
        <p:txBody>
          <a:bodyPr lIns="0" tIns="0" rIns="0" bIns="0" rtlCol="0" anchor="t">
            <a:spAutoFit/>
          </a:bodyPr>
          <a:lstStyle/>
          <a:p>
            <a:pPr algn="l">
              <a:lnSpc>
                <a:spcPts val="5937"/>
              </a:lnSpc>
            </a:pPr>
            <a:r>
              <a:rPr lang="en-US" sz="4750" b="1" spc="-143" dirty="0">
                <a:solidFill>
                  <a:srgbClr val="000000"/>
                </a:solidFill>
                <a:latin typeface="Arimo Bold"/>
                <a:ea typeface="Arimo Bold"/>
                <a:cs typeface="Arimo Bold"/>
                <a:sym typeface="Arimo Bold"/>
              </a:rPr>
              <a:t>Impact and Future Directions</a:t>
            </a:r>
          </a:p>
        </p:txBody>
      </p:sp>
      <p:sp>
        <p:nvSpPr>
          <p:cNvPr id="26" name="TextBox 26"/>
          <p:cNvSpPr txBox="1"/>
          <p:nvPr/>
        </p:nvSpPr>
        <p:spPr>
          <a:xfrm>
            <a:off x="4863108" y="7068890"/>
            <a:ext cx="146149" cy="335607"/>
          </a:xfrm>
          <a:prstGeom prst="rect">
            <a:avLst/>
          </a:prstGeom>
        </p:spPr>
        <p:txBody>
          <a:bodyPr lIns="0" tIns="0" rIns="0" bIns="0" rtlCol="0" anchor="t">
            <a:spAutoFit/>
          </a:bodyPr>
          <a:lstStyle/>
          <a:p>
            <a:pPr algn="ctr">
              <a:lnSpc>
                <a:spcPts val="2812"/>
              </a:lnSpc>
            </a:pPr>
            <a:r>
              <a:rPr lang="en-US" sz="2812" b="1" spc="-86" dirty="0">
                <a:solidFill>
                  <a:srgbClr val="272525"/>
                </a:solidFill>
                <a:latin typeface="Arimo Bold"/>
                <a:ea typeface="Arimo Bold"/>
                <a:cs typeface="Arimo Bold"/>
                <a:sym typeface="Arimo Bold"/>
              </a:rPr>
              <a:t>1</a:t>
            </a:r>
          </a:p>
        </p:txBody>
      </p:sp>
      <p:sp>
        <p:nvSpPr>
          <p:cNvPr id="27" name="TextBox 27"/>
          <p:cNvSpPr txBox="1"/>
          <p:nvPr/>
        </p:nvSpPr>
        <p:spPr>
          <a:xfrm>
            <a:off x="3418582" y="4809530"/>
            <a:ext cx="3035053" cy="398264"/>
          </a:xfrm>
          <a:prstGeom prst="rect">
            <a:avLst/>
          </a:prstGeom>
        </p:spPr>
        <p:txBody>
          <a:bodyPr lIns="0" tIns="0" rIns="0" bIns="0" rtlCol="0" anchor="t">
            <a:spAutoFit/>
          </a:bodyPr>
          <a:lstStyle/>
          <a:p>
            <a:pPr algn="ctr">
              <a:lnSpc>
                <a:spcPts val="2937"/>
              </a:lnSpc>
            </a:pPr>
            <a:r>
              <a:rPr lang="en-US" sz="2375" b="1" spc="-71" dirty="0">
                <a:solidFill>
                  <a:srgbClr val="272525"/>
                </a:solidFill>
                <a:latin typeface="Arimo Bold"/>
                <a:ea typeface="Arimo Bold"/>
                <a:cs typeface="Arimo Bold"/>
                <a:sym typeface="Arimo Bold"/>
              </a:rPr>
              <a:t>Increased Access</a:t>
            </a:r>
          </a:p>
        </p:txBody>
      </p:sp>
      <p:sp>
        <p:nvSpPr>
          <p:cNvPr id="28" name="TextBox 28"/>
          <p:cNvSpPr txBox="1"/>
          <p:nvPr/>
        </p:nvSpPr>
        <p:spPr>
          <a:xfrm>
            <a:off x="1092547" y="5277147"/>
            <a:ext cx="7687270" cy="852785"/>
          </a:xfrm>
          <a:prstGeom prst="rect">
            <a:avLst/>
          </a:prstGeom>
        </p:spPr>
        <p:txBody>
          <a:bodyPr lIns="0" tIns="0" rIns="0" bIns="0" rtlCol="0" anchor="t">
            <a:spAutoFit/>
          </a:bodyPr>
          <a:lstStyle/>
          <a:p>
            <a:pPr algn="ctr">
              <a:lnSpc>
                <a:spcPts val="3000"/>
              </a:lnSpc>
            </a:pPr>
            <a:r>
              <a:rPr lang="en-US" sz="1874" spc="-38" dirty="0">
                <a:solidFill>
                  <a:srgbClr val="272525"/>
                </a:solidFill>
                <a:latin typeface="Inter"/>
                <a:ea typeface="Inter"/>
                <a:cs typeface="Inter"/>
                <a:sym typeface="Inter"/>
              </a:rPr>
              <a:t>Biomimicry-inspired storage methods can expand vaccine access to remote and underserved areas.</a:t>
            </a:r>
          </a:p>
        </p:txBody>
      </p:sp>
      <p:sp>
        <p:nvSpPr>
          <p:cNvPr id="29" name="TextBox 29"/>
          <p:cNvSpPr txBox="1"/>
          <p:nvPr/>
        </p:nvSpPr>
        <p:spPr>
          <a:xfrm>
            <a:off x="9034611" y="7068890"/>
            <a:ext cx="218480" cy="335607"/>
          </a:xfrm>
          <a:prstGeom prst="rect">
            <a:avLst/>
          </a:prstGeom>
        </p:spPr>
        <p:txBody>
          <a:bodyPr lIns="0" tIns="0" rIns="0" bIns="0" rtlCol="0" anchor="t">
            <a:spAutoFit/>
          </a:bodyPr>
          <a:lstStyle/>
          <a:p>
            <a:pPr algn="ctr">
              <a:lnSpc>
                <a:spcPts val="2812"/>
              </a:lnSpc>
            </a:pPr>
            <a:r>
              <a:rPr lang="en-US" sz="2812" b="1" spc="-86" dirty="0">
                <a:solidFill>
                  <a:srgbClr val="272525"/>
                </a:solidFill>
                <a:latin typeface="Arimo Bold"/>
                <a:ea typeface="Arimo Bold"/>
                <a:cs typeface="Arimo Bold"/>
                <a:sym typeface="Arimo Bold"/>
              </a:rPr>
              <a:t>2</a:t>
            </a:r>
          </a:p>
        </p:txBody>
      </p:sp>
      <p:sp>
        <p:nvSpPr>
          <p:cNvPr id="30" name="TextBox 30"/>
          <p:cNvSpPr txBox="1"/>
          <p:nvPr/>
        </p:nvSpPr>
        <p:spPr>
          <a:xfrm>
            <a:off x="6742062" y="8295977"/>
            <a:ext cx="4803576" cy="398264"/>
          </a:xfrm>
          <a:prstGeom prst="rect">
            <a:avLst/>
          </a:prstGeom>
        </p:spPr>
        <p:txBody>
          <a:bodyPr lIns="0" tIns="0" rIns="0" bIns="0" rtlCol="0" anchor="t">
            <a:spAutoFit/>
          </a:bodyPr>
          <a:lstStyle/>
          <a:p>
            <a:pPr algn="ctr">
              <a:lnSpc>
                <a:spcPts val="2937"/>
              </a:lnSpc>
            </a:pPr>
            <a:r>
              <a:rPr lang="en-US" sz="2375" b="1" spc="-71" dirty="0">
                <a:solidFill>
                  <a:srgbClr val="272525"/>
                </a:solidFill>
                <a:latin typeface="Arimo Bold"/>
                <a:ea typeface="Arimo Bold"/>
                <a:cs typeface="Arimo Bold"/>
                <a:sym typeface="Arimo Bold"/>
              </a:rPr>
              <a:t>Reduced Reliance on Refrigeration</a:t>
            </a:r>
          </a:p>
        </p:txBody>
      </p:sp>
      <p:sp>
        <p:nvSpPr>
          <p:cNvPr id="31" name="TextBox 31"/>
          <p:cNvSpPr txBox="1"/>
          <p:nvPr/>
        </p:nvSpPr>
        <p:spPr>
          <a:xfrm>
            <a:off x="5300216" y="8763595"/>
            <a:ext cx="7687419" cy="852785"/>
          </a:xfrm>
          <a:prstGeom prst="rect">
            <a:avLst/>
          </a:prstGeom>
        </p:spPr>
        <p:txBody>
          <a:bodyPr lIns="0" tIns="0" rIns="0" bIns="0" rtlCol="0" anchor="t">
            <a:spAutoFit/>
          </a:bodyPr>
          <a:lstStyle/>
          <a:p>
            <a:pPr algn="ctr">
              <a:lnSpc>
                <a:spcPts val="3000"/>
              </a:lnSpc>
            </a:pPr>
            <a:r>
              <a:rPr lang="en-US" sz="1874" spc="-38" dirty="0">
                <a:solidFill>
                  <a:srgbClr val="272525"/>
                </a:solidFill>
                <a:latin typeface="Inter"/>
                <a:ea typeface="Inter"/>
                <a:cs typeface="Inter"/>
                <a:sym typeface="Inter"/>
              </a:rPr>
              <a:t>This approach offers a sustainable alternative to traditional refrigeration, minimizing environmental impact and costs.</a:t>
            </a:r>
          </a:p>
        </p:txBody>
      </p:sp>
      <p:sp>
        <p:nvSpPr>
          <p:cNvPr id="32" name="TextBox 32"/>
          <p:cNvSpPr txBox="1"/>
          <p:nvPr/>
        </p:nvSpPr>
        <p:spPr>
          <a:xfrm>
            <a:off x="13239601" y="7068890"/>
            <a:ext cx="224135" cy="335607"/>
          </a:xfrm>
          <a:prstGeom prst="rect">
            <a:avLst/>
          </a:prstGeom>
        </p:spPr>
        <p:txBody>
          <a:bodyPr lIns="0" tIns="0" rIns="0" bIns="0" rtlCol="0" anchor="t">
            <a:spAutoFit/>
          </a:bodyPr>
          <a:lstStyle/>
          <a:p>
            <a:pPr algn="ctr">
              <a:lnSpc>
                <a:spcPts val="2812"/>
              </a:lnSpc>
            </a:pPr>
            <a:r>
              <a:rPr lang="en-US" sz="2812" b="1" spc="-86" dirty="0">
                <a:solidFill>
                  <a:srgbClr val="272525"/>
                </a:solidFill>
                <a:latin typeface="Arimo Bold"/>
                <a:ea typeface="Arimo Bold"/>
                <a:cs typeface="Arimo Bold"/>
                <a:sym typeface="Arimo Bold"/>
              </a:rPr>
              <a:t>3</a:t>
            </a:r>
          </a:p>
        </p:txBody>
      </p:sp>
      <p:sp>
        <p:nvSpPr>
          <p:cNvPr id="33" name="TextBox 33"/>
          <p:cNvSpPr txBox="1"/>
          <p:nvPr/>
        </p:nvSpPr>
        <p:spPr>
          <a:xfrm>
            <a:off x="11834217" y="4809530"/>
            <a:ext cx="3035052" cy="398264"/>
          </a:xfrm>
          <a:prstGeom prst="rect">
            <a:avLst/>
          </a:prstGeom>
        </p:spPr>
        <p:txBody>
          <a:bodyPr lIns="0" tIns="0" rIns="0" bIns="0" rtlCol="0" anchor="t">
            <a:spAutoFit/>
          </a:bodyPr>
          <a:lstStyle/>
          <a:p>
            <a:pPr algn="ctr">
              <a:lnSpc>
                <a:spcPts val="2937"/>
              </a:lnSpc>
            </a:pPr>
            <a:r>
              <a:rPr lang="en-US" sz="2375" b="1" spc="-71" dirty="0">
                <a:solidFill>
                  <a:srgbClr val="272525"/>
                </a:solidFill>
                <a:latin typeface="Arimo Bold"/>
                <a:ea typeface="Arimo Bold"/>
                <a:cs typeface="Arimo Bold"/>
                <a:sym typeface="Arimo Bold"/>
              </a:rPr>
              <a:t>Continued Research</a:t>
            </a:r>
          </a:p>
        </p:txBody>
      </p:sp>
      <p:sp>
        <p:nvSpPr>
          <p:cNvPr id="34" name="TextBox 34"/>
          <p:cNvSpPr txBox="1"/>
          <p:nvPr/>
        </p:nvSpPr>
        <p:spPr>
          <a:xfrm>
            <a:off x="9508034" y="5277147"/>
            <a:ext cx="7687419" cy="852785"/>
          </a:xfrm>
          <a:prstGeom prst="rect">
            <a:avLst/>
          </a:prstGeom>
        </p:spPr>
        <p:txBody>
          <a:bodyPr lIns="0" tIns="0" rIns="0" bIns="0" rtlCol="0" anchor="t">
            <a:spAutoFit/>
          </a:bodyPr>
          <a:lstStyle/>
          <a:p>
            <a:pPr algn="ctr">
              <a:lnSpc>
                <a:spcPts val="3000"/>
              </a:lnSpc>
            </a:pPr>
            <a:r>
              <a:rPr lang="en-US" sz="1874" spc="-38" dirty="0">
                <a:solidFill>
                  <a:srgbClr val="272525"/>
                </a:solidFill>
                <a:latin typeface="Inter"/>
                <a:ea typeface="Inter"/>
                <a:cs typeface="Inter"/>
                <a:sym typeface="Inter"/>
              </a:rPr>
              <a:t>Further exploration of natural principles and advancements in materials science will lead to even more innovative solutions.</a:t>
            </a:r>
          </a:p>
        </p:txBody>
      </p:sp>
    </p:spTree>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06347B9-4BBD-0227-E821-D5FB419097A5}"/>
              </a:ext>
            </a:extLst>
          </p:cNvPr>
          <p:cNvSpPr txBox="1"/>
          <p:nvPr/>
        </p:nvSpPr>
        <p:spPr>
          <a:xfrm>
            <a:off x="8229600" y="4229100"/>
            <a:ext cx="1828800" cy="1828800"/>
          </a:xfrm>
          <a:prstGeom prst="rect">
            <a:avLst/>
          </a:prstGeom>
          <a:noFill/>
        </p:spPr>
        <p:txBody>
          <a:bodyPr wrap="square" rtlCol="0">
            <a:spAutoFit/>
          </a:bodyPr>
          <a:lstStyle/>
          <a:p>
            <a:pPr algn="l"/>
            <a:endParaRPr lang="en-US" dirty="0"/>
          </a:p>
        </p:txBody>
      </p:sp>
      <p:sp>
        <p:nvSpPr>
          <p:cNvPr id="3" name="TextBox 2">
            <a:extLst>
              <a:ext uri="{FF2B5EF4-FFF2-40B4-BE49-F238E27FC236}">
                <a16:creationId xmlns="" xmlns:a16="http://schemas.microsoft.com/office/drawing/2014/main" id="{359F1E07-064B-845E-C5FF-4D1C91B17FD5}"/>
              </a:ext>
            </a:extLst>
          </p:cNvPr>
          <p:cNvSpPr txBox="1"/>
          <p:nvPr/>
        </p:nvSpPr>
        <p:spPr>
          <a:xfrm>
            <a:off x="685799" y="257175"/>
            <a:ext cx="16630651" cy="1077218"/>
          </a:xfrm>
          <a:prstGeom prst="rect">
            <a:avLst/>
          </a:prstGeom>
          <a:noFill/>
          <a:effectLst>
            <a:glow rad="101600">
              <a:schemeClr val="accent2">
                <a:satMod val="175000"/>
                <a:alpha val="40000"/>
              </a:schemeClr>
            </a:glow>
          </a:effectLst>
        </p:spPr>
        <p:txBody>
          <a:bodyPr wrap="square" rtlCol="0">
            <a:spAutoFit/>
          </a:bodyPr>
          <a:lstStyle/>
          <a:p>
            <a:pPr algn="l"/>
            <a:r>
              <a:rPr lang="en-IN" sz="3200" b="1" dirty="0" smtClean="0"/>
              <a:t>References</a:t>
            </a:r>
            <a:r>
              <a:rPr lang="en-IN" sz="3200" b="1" dirty="0"/>
              <a:t>:</a:t>
            </a:r>
          </a:p>
          <a:p>
            <a:pPr algn="l"/>
            <a:r>
              <a:rPr lang="en-IN" sz="3200" b="1" i="1" u="sng" dirty="0" smtClean="0">
                <a:solidFill>
                  <a:schemeClr val="tx2">
                    <a:lumMod val="60000"/>
                    <a:lumOff val="40000"/>
                  </a:schemeClr>
                </a:solidFill>
              </a:rPr>
              <a:t>https</a:t>
            </a:r>
            <a:r>
              <a:rPr lang="en-IN" sz="3200" b="1" i="1" u="sng" dirty="0">
                <a:solidFill>
                  <a:schemeClr val="tx2">
                    <a:lumMod val="60000"/>
                    <a:lumOff val="40000"/>
                  </a:schemeClr>
                </a:solidFill>
              </a:rPr>
              <a:t>://www.learnbiomimicry.com/blog/best-biomimicry-examples</a:t>
            </a:r>
            <a:r>
              <a:rPr lang="en-IN" sz="3200" b="1" i="1" dirty="0"/>
              <a:t>(Learn Biomimicry. Com) </a:t>
            </a:r>
            <a:endParaRPr lang="en-US" sz="3200" i="1" dirty="0"/>
          </a:p>
        </p:txBody>
      </p:sp>
      <p:pic>
        <p:nvPicPr>
          <p:cNvPr id="4" name="Picture 3">
            <a:extLst>
              <a:ext uri="{FF2B5EF4-FFF2-40B4-BE49-F238E27FC236}">
                <a16:creationId xmlns="" xmlns:a16="http://schemas.microsoft.com/office/drawing/2014/main" id="{AFD2E3B2-571D-BEF0-B3BA-7AB301BAC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2814" y="2857500"/>
            <a:ext cx="8807717" cy="5113104"/>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282283238"/>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585" b="-16585"/>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FF34EA-9545-5873-5CE0-C675BD9BA7F5}"/>
              </a:ext>
            </a:extLst>
          </p:cNvPr>
          <p:cNvSpPr>
            <a:spLocks noGrp="1"/>
          </p:cNvSpPr>
          <p:nvPr>
            <p:ph type="title"/>
          </p:nvPr>
        </p:nvSpPr>
        <p:spPr>
          <a:xfrm>
            <a:off x="4659406" y="457200"/>
            <a:ext cx="8229600" cy="1143000"/>
          </a:xfrm>
        </p:spPr>
        <p:txBody>
          <a:bodyPr/>
          <a:lstStyle/>
          <a:p>
            <a:r>
              <a:rPr lang="en-IN" b="1" dirty="0"/>
              <a:t>Contents</a:t>
            </a:r>
            <a:endParaRPr lang="en-US" b="1" dirty="0"/>
          </a:p>
        </p:txBody>
      </p:sp>
      <p:sp>
        <p:nvSpPr>
          <p:cNvPr id="3" name="Content Placeholder 2">
            <a:extLst>
              <a:ext uri="{FF2B5EF4-FFF2-40B4-BE49-F238E27FC236}">
                <a16:creationId xmlns="" xmlns:a16="http://schemas.microsoft.com/office/drawing/2014/main" id="{57D5C082-E46A-D77A-5682-A138E825E26C}"/>
              </a:ext>
            </a:extLst>
          </p:cNvPr>
          <p:cNvSpPr>
            <a:spLocks noGrp="1"/>
          </p:cNvSpPr>
          <p:nvPr>
            <p:ph idx="1"/>
          </p:nvPr>
        </p:nvSpPr>
        <p:spPr>
          <a:xfrm>
            <a:off x="457200" y="1600200"/>
            <a:ext cx="17416182" cy="4525963"/>
          </a:xfrm>
        </p:spPr>
        <p:txBody>
          <a:bodyPr/>
          <a:lstStyle/>
          <a:p>
            <a:r>
              <a:rPr lang="en-IN" dirty="0"/>
              <a:t>Define </a:t>
            </a:r>
          </a:p>
          <a:p>
            <a:r>
              <a:rPr lang="en-IN" dirty="0"/>
              <a:t>Biologize</a:t>
            </a:r>
          </a:p>
          <a:p>
            <a:r>
              <a:rPr lang="en-IN" dirty="0"/>
              <a:t>Discover</a:t>
            </a:r>
          </a:p>
          <a:p>
            <a:r>
              <a:rPr lang="en-IN" dirty="0"/>
              <a:t>Abstract</a:t>
            </a:r>
          </a:p>
          <a:p>
            <a:r>
              <a:rPr lang="en-IN" dirty="0"/>
              <a:t>Emulate</a:t>
            </a:r>
          </a:p>
          <a:p>
            <a:r>
              <a:rPr lang="en-IN" dirty="0"/>
              <a:t>Evaluate</a:t>
            </a:r>
          </a:p>
          <a:p>
            <a:r>
              <a:rPr lang="en-IN" dirty="0"/>
              <a:t>References</a:t>
            </a:r>
          </a:p>
          <a:p>
            <a:endParaRPr lang="en-IN" dirty="0"/>
          </a:p>
          <a:p>
            <a:endParaRPr lang="en-IN" dirty="0"/>
          </a:p>
          <a:p>
            <a:pPr marL="0" indent="0">
              <a:buNone/>
            </a:pPr>
            <a:endParaRPr lang="en-IN" dirty="0"/>
          </a:p>
          <a:p>
            <a:endParaRPr lang="en-US" dirty="0"/>
          </a:p>
        </p:txBody>
      </p:sp>
      <p:pic>
        <p:nvPicPr>
          <p:cNvPr id="5" name="Picture 4">
            <a:extLst>
              <a:ext uri="{FF2B5EF4-FFF2-40B4-BE49-F238E27FC236}">
                <a16:creationId xmlns="" xmlns:a16="http://schemas.microsoft.com/office/drawing/2014/main" id="{2114B205-BF16-E8A3-796E-06198A339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133" y="1824511"/>
            <a:ext cx="12192000" cy="6862289"/>
          </a:xfrm>
          <a:prstGeom prst="rect">
            <a:avLst/>
          </a:prstGeom>
          <a:effectLst>
            <a:reflection blurRad="6350" stA="50000" endA="300" endPos="90000" dir="5400000" sy="-100000" algn="bl" rotWithShape="0"/>
          </a:effectLst>
        </p:spPr>
      </p:pic>
    </p:spTree>
    <p:extLst>
      <p:ext uri="{BB962C8B-B14F-4D97-AF65-F5344CB8AC3E}">
        <p14:creationId xmlns:p14="http://schemas.microsoft.com/office/powerpoint/2010/main" val="414678927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7" name="Freeform 7"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8" name="TextBox 8"/>
          <p:cNvSpPr txBox="1"/>
          <p:nvPr/>
        </p:nvSpPr>
        <p:spPr>
          <a:xfrm>
            <a:off x="7850237" y="2923878"/>
            <a:ext cx="7088237" cy="943124"/>
          </a:xfrm>
          <a:prstGeom prst="rect">
            <a:avLst/>
          </a:prstGeom>
        </p:spPr>
        <p:txBody>
          <a:bodyPr lIns="0" tIns="0" rIns="0" bIns="0" rtlCol="0" anchor="t">
            <a:spAutoFit/>
          </a:bodyPr>
          <a:lstStyle/>
          <a:p>
            <a:pPr algn="l">
              <a:lnSpc>
                <a:spcPts val="6937"/>
              </a:lnSpc>
            </a:pPr>
            <a:r>
              <a:rPr lang="en-US" sz="5562" b="1" spc="-167" dirty="0">
                <a:solidFill>
                  <a:srgbClr val="000000"/>
                </a:solidFill>
                <a:latin typeface="Arimo Bold"/>
                <a:ea typeface="Arimo Bold"/>
                <a:cs typeface="Arimo Bold"/>
                <a:sym typeface="Arimo Bold"/>
              </a:rPr>
              <a:t>Define the Challenge</a:t>
            </a:r>
          </a:p>
        </p:txBody>
      </p:sp>
      <p:grpSp>
        <p:nvGrpSpPr>
          <p:cNvPr id="9" name="Group 9"/>
          <p:cNvGrpSpPr/>
          <p:nvPr/>
        </p:nvGrpSpPr>
        <p:grpSpPr>
          <a:xfrm>
            <a:off x="7845475" y="4287441"/>
            <a:ext cx="4590604" cy="3023146"/>
            <a:chOff x="0" y="0"/>
            <a:chExt cx="6120805" cy="4030862"/>
          </a:xfrm>
        </p:grpSpPr>
        <p:sp>
          <p:nvSpPr>
            <p:cNvPr id="10" name="Freeform 10"/>
            <p:cNvSpPr/>
            <p:nvPr/>
          </p:nvSpPr>
          <p:spPr>
            <a:xfrm>
              <a:off x="6350" y="6350"/>
              <a:ext cx="6108192" cy="4018153"/>
            </a:xfrm>
            <a:custGeom>
              <a:avLst/>
              <a:gdLst/>
              <a:ahLst/>
              <a:cxnLst/>
              <a:rect l="l" t="t" r="r" b="b"/>
              <a:pathLst>
                <a:path w="6108192" h="4018153">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DADBF1"/>
            </a:solidFill>
          </p:spPr>
        </p:sp>
        <p:sp>
          <p:nvSpPr>
            <p:cNvPr id="11" name="Freeform 11"/>
            <p:cNvSpPr/>
            <p:nvPr/>
          </p:nvSpPr>
          <p:spPr>
            <a:xfrm>
              <a:off x="0" y="0"/>
              <a:ext cx="6120892" cy="4030853"/>
            </a:xfrm>
            <a:custGeom>
              <a:avLst/>
              <a:gdLst/>
              <a:ahLst/>
              <a:cxnLst/>
              <a:rect l="l" t="t" r="r" b="b"/>
              <a:pathLst>
                <a:path w="6120892" h="4030853">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C0C1D7"/>
            </a:solidFill>
          </p:spPr>
        </p:sp>
      </p:grpSp>
      <p:sp>
        <p:nvSpPr>
          <p:cNvPr id="12" name="TextBox 12"/>
          <p:cNvSpPr txBox="1"/>
          <p:nvPr/>
        </p:nvSpPr>
        <p:spPr>
          <a:xfrm>
            <a:off x="8143280" y="4547146"/>
            <a:ext cx="3544044" cy="481012"/>
          </a:xfrm>
          <a:prstGeom prst="rect">
            <a:avLst/>
          </a:prstGeom>
        </p:spPr>
        <p:txBody>
          <a:bodyPr lIns="0" tIns="0" rIns="0" bIns="0" rtlCol="0" anchor="t">
            <a:spAutoFit/>
          </a:bodyPr>
          <a:lstStyle/>
          <a:p>
            <a:pPr algn="l">
              <a:lnSpc>
                <a:spcPts val="3437"/>
              </a:lnSpc>
            </a:pPr>
            <a:r>
              <a:rPr lang="en-US" sz="2750" b="1" spc="-83" dirty="0">
                <a:solidFill>
                  <a:srgbClr val="272525"/>
                </a:solidFill>
                <a:latin typeface="Arimo Bold"/>
                <a:ea typeface="Arimo Bold"/>
                <a:cs typeface="Arimo Bold"/>
                <a:sym typeface="Arimo Bold"/>
              </a:rPr>
              <a:t>Goal</a:t>
            </a:r>
          </a:p>
        </p:txBody>
      </p:sp>
      <p:sp>
        <p:nvSpPr>
          <p:cNvPr id="13" name="TextBox 13"/>
          <p:cNvSpPr txBox="1"/>
          <p:nvPr/>
        </p:nvSpPr>
        <p:spPr>
          <a:xfrm>
            <a:off x="8143280" y="5112544"/>
            <a:ext cx="3994994" cy="1446610"/>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Develop a vaccine storage method that maintains potency without refrigeration.</a:t>
            </a:r>
          </a:p>
        </p:txBody>
      </p:sp>
      <p:grpSp>
        <p:nvGrpSpPr>
          <p:cNvPr id="14" name="Group 14"/>
          <p:cNvGrpSpPr/>
          <p:nvPr/>
        </p:nvGrpSpPr>
        <p:grpSpPr>
          <a:xfrm>
            <a:off x="12710071" y="4287441"/>
            <a:ext cx="4590604" cy="3023146"/>
            <a:chOff x="0" y="0"/>
            <a:chExt cx="6120805" cy="4030862"/>
          </a:xfrm>
        </p:grpSpPr>
        <p:sp>
          <p:nvSpPr>
            <p:cNvPr id="15" name="Freeform 15"/>
            <p:cNvSpPr/>
            <p:nvPr/>
          </p:nvSpPr>
          <p:spPr>
            <a:xfrm>
              <a:off x="6350" y="6350"/>
              <a:ext cx="6108192" cy="4018153"/>
            </a:xfrm>
            <a:custGeom>
              <a:avLst/>
              <a:gdLst/>
              <a:ahLst/>
              <a:cxnLst/>
              <a:rect l="l" t="t" r="r" b="b"/>
              <a:pathLst>
                <a:path w="6108192" h="4018153">
                  <a:moveTo>
                    <a:pt x="0" y="158750"/>
                  </a:moveTo>
                  <a:cubicBezTo>
                    <a:pt x="0" y="71120"/>
                    <a:pt x="71120" y="0"/>
                    <a:pt x="159004" y="0"/>
                  </a:cubicBezTo>
                  <a:lnTo>
                    <a:pt x="5949188" y="0"/>
                  </a:lnTo>
                  <a:cubicBezTo>
                    <a:pt x="6036945" y="0"/>
                    <a:pt x="6108192" y="71120"/>
                    <a:pt x="6108192" y="158750"/>
                  </a:cubicBezTo>
                  <a:lnTo>
                    <a:pt x="6108192" y="3859403"/>
                  </a:lnTo>
                  <a:cubicBezTo>
                    <a:pt x="6108192" y="3947160"/>
                    <a:pt x="6037072" y="4018153"/>
                    <a:pt x="5949188" y="4018153"/>
                  </a:cubicBezTo>
                  <a:lnTo>
                    <a:pt x="159004" y="4018153"/>
                  </a:lnTo>
                  <a:cubicBezTo>
                    <a:pt x="71120" y="4018153"/>
                    <a:pt x="0" y="3947033"/>
                    <a:pt x="0" y="3859403"/>
                  </a:cubicBezTo>
                  <a:close/>
                </a:path>
              </a:pathLst>
            </a:custGeom>
            <a:solidFill>
              <a:srgbClr val="DADBF1"/>
            </a:solidFill>
          </p:spPr>
        </p:sp>
        <p:sp>
          <p:nvSpPr>
            <p:cNvPr id="16" name="Freeform 16"/>
            <p:cNvSpPr/>
            <p:nvPr/>
          </p:nvSpPr>
          <p:spPr>
            <a:xfrm>
              <a:off x="0" y="0"/>
              <a:ext cx="6120892" cy="4030853"/>
            </a:xfrm>
            <a:custGeom>
              <a:avLst/>
              <a:gdLst/>
              <a:ahLst/>
              <a:cxnLst/>
              <a:rect l="l" t="t" r="r" b="b"/>
              <a:pathLst>
                <a:path w="6120892" h="4030853">
                  <a:moveTo>
                    <a:pt x="0" y="165100"/>
                  </a:moveTo>
                  <a:cubicBezTo>
                    <a:pt x="0" y="73914"/>
                    <a:pt x="74041" y="0"/>
                    <a:pt x="165354" y="0"/>
                  </a:cubicBezTo>
                  <a:lnTo>
                    <a:pt x="5955538" y="0"/>
                  </a:lnTo>
                  <a:lnTo>
                    <a:pt x="5955538" y="6350"/>
                  </a:lnTo>
                  <a:lnTo>
                    <a:pt x="5955538" y="0"/>
                  </a:lnTo>
                  <a:cubicBezTo>
                    <a:pt x="6046851" y="0"/>
                    <a:pt x="6120892" y="73914"/>
                    <a:pt x="6120892" y="165100"/>
                  </a:cubicBezTo>
                  <a:lnTo>
                    <a:pt x="6114542" y="165100"/>
                  </a:lnTo>
                  <a:lnTo>
                    <a:pt x="6120892" y="165100"/>
                  </a:lnTo>
                  <a:lnTo>
                    <a:pt x="6120892" y="3865753"/>
                  </a:lnTo>
                  <a:lnTo>
                    <a:pt x="6114542" y="3865753"/>
                  </a:lnTo>
                  <a:lnTo>
                    <a:pt x="6120892" y="3865753"/>
                  </a:lnTo>
                  <a:cubicBezTo>
                    <a:pt x="6120892" y="3956939"/>
                    <a:pt x="6046851" y="4030853"/>
                    <a:pt x="5955538" y="4030853"/>
                  </a:cubicBezTo>
                  <a:lnTo>
                    <a:pt x="5955538" y="4024503"/>
                  </a:lnTo>
                  <a:lnTo>
                    <a:pt x="5955538" y="4030853"/>
                  </a:lnTo>
                  <a:lnTo>
                    <a:pt x="165354" y="4030853"/>
                  </a:lnTo>
                  <a:lnTo>
                    <a:pt x="165354" y="4024503"/>
                  </a:lnTo>
                  <a:lnTo>
                    <a:pt x="165354" y="4030853"/>
                  </a:lnTo>
                  <a:cubicBezTo>
                    <a:pt x="74041" y="4030853"/>
                    <a:pt x="0" y="3956939"/>
                    <a:pt x="0" y="3865753"/>
                  </a:cubicBezTo>
                  <a:lnTo>
                    <a:pt x="0" y="165100"/>
                  </a:lnTo>
                  <a:lnTo>
                    <a:pt x="6350" y="165100"/>
                  </a:lnTo>
                  <a:lnTo>
                    <a:pt x="0" y="165100"/>
                  </a:lnTo>
                  <a:moveTo>
                    <a:pt x="12700" y="165100"/>
                  </a:moveTo>
                  <a:lnTo>
                    <a:pt x="12700" y="3865753"/>
                  </a:lnTo>
                  <a:lnTo>
                    <a:pt x="6350" y="3865753"/>
                  </a:lnTo>
                  <a:lnTo>
                    <a:pt x="12700" y="3865753"/>
                  </a:lnTo>
                  <a:cubicBezTo>
                    <a:pt x="12700" y="3949954"/>
                    <a:pt x="81026" y="4018153"/>
                    <a:pt x="165354" y="4018153"/>
                  </a:cubicBezTo>
                  <a:lnTo>
                    <a:pt x="5955538" y="4018153"/>
                  </a:lnTo>
                  <a:cubicBezTo>
                    <a:pt x="6039866" y="4018153"/>
                    <a:pt x="6108192" y="3949954"/>
                    <a:pt x="6108192" y="3865753"/>
                  </a:cubicBezTo>
                  <a:lnTo>
                    <a:pt x="6108192" y="165100"/>
                  </a:lnTo>
                  <a:cubicBezTo>
                    <a:pt x="6108192" y="80899"/>
                    <a:pt x="6039866" y="12700"/>
                    <a:pt x="5955538" y="12700"/>
                  </a:cubicBezTo>
                  <a:lnTo>
                    <a:pt x="165354" y="12700"/>
                  </a:lnTo>
                  <a:lnTo>
                    <a:pt x="165354" y="6350"/>
                  </a:lnTo>
                  <a:lnTo>
                    <a:pt x="165354" y="12700"/>
                  </a:lnTo>
                  <a:cubicBezTo>
                    <a:pt x="81026" y="12700"/>
                    <a:pt x="12700" y="80899"/>
                    <a:pt x="12700" y="165100"/>
                  </a:cubicBezTo>
                  <a:close/>
                </a:path>
              </a:pathLst>
            </a:custGeom>
            <a:solidFill>
              <a:srgbClr val="C0C1D7"/>
            </a:solidFill>
          </p:spPr>
        </p:sp>
      </p:grpSp>
      <p:sp>
        <p:nvSpPr>
          <p:cNvPr id="17" name="TextBox 17"/>
          <p:cNvSpPr txBox="1"/>
          <p:nvPr/>
        </p:nvSpPr>
        <p:spPr>
          <a:xfrm>
            <a:off x="13007876" y="4547146"/>
            <a:ext cx="3544044" cy="481012"/>
          </a:xfrm>
          <a:prstGeom prst="rect">
            <a:avLst/>
          </a:prstGeom>
        </p:spPr>
        <p:txBody>
          <a:bodyPr lIns="0" tIns="0" rIns="0" bIns="0" rtlCol="0" anchor="t">
            <a:spAutoFit/>
          </a:bodyPr>
          <a:lstStyle/>
          <a:p>
            <a:pPr algn="l">
              <a:lnSpc>
                <a:spcPts val="3437"/>
              </a:lnSpc>
            </a:pPr>
            <a:r>
              <a:rPr lang="en-US" sz="2750" b="1" spc="-83" dirty="0">
                <a:solidFill>
                  <a:srgbClr val="272525"/>
                </a:solidFill>
                <a:latin typeface="Arimo Bold"/>
                <a:ea typeface="Arimo Bold"/>
                <a:cs typeface="Arimo Bold"/>
                <a:sym typeface="Arimo Bold"/>
              </a:rPr>
              <a:t>Obstacles</a:t>
            </a:r>
          </a:p>
        </p:txBody>
      </p:sp>
      <p:sp>
        <p:nvSpPr>
          <p:cNvPr id="18" name="TextBox 18"/>
          <p:cNvSpPr txBox="1"/>
          <p:nvPr/>
        </p:nvSpPr>
        <p:spPr>
          <a:xfrm>
            <a:off x="13007876" y="5112544"/>
            <a:ext cx="3994994" cy="1900237"/>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Vaccines require specific temperature ranges, which are difficult to maintain in remote areas.</a:t>
            </a:r>
          </a:p>
        </p:txBody>
      </p:sp>
    </p:spTree>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992238" y="1769269"/>
            <a:ext cx="7642026" cy="943124"/>
          </a:xfrm>
          <a:prstGeom prst="rect">
            <a:avLst/>
          </a:prstGeom>
        </p:spPr>
        <p:txBody>
          <a:bodyPr lIns="0" tIns="0" rIns="0" bIns="0" rtlCol="0" anchor="t">
            <a:spAutoFit/>
          </a:bodyPr>
          <a:lstStyle/>
          <a:p>
            <a:pPr algn="l">
              <a:lnSpc>
                <a:spcPts val="6937"/>
              </a:lnSpc>
            </a:pPr>
            <a:r>
              <a:rPr lang="en-US" sz="5562" b="1" spc="-167" dirty="0">
                <a:solidFill>
                  <a:srgbClr val="000000"/>
                </a:solidFill>
                <a:latin typeface="Arimo Bold"/>
                <a:ea typeface="Arimo Bold"/>
                <a:cs typeface="Arimo Bold"/>
                <a:sym typeface="Arimo Bold"/>
              </a:rPr>
              <a:t>Biologize the Challenge</a:t>
            </a:r>
          </a:p>
        </p:txBody>
      </p:sp>
      <p:grpSp>
        <p:nvGrpSpPr>
          <p:cNvPr id="9" name="Group 9"/>
          <p:cNvGrpSpPr/>
          <p:nvPr/>
        </p:nvGrpSpPr>
        <p:grpSpPr>
          <a:xfrm>
            <a:off x="987475" y="3451771"/>
            <a:ext cx="647402" cy="647402"/>
            <a:chOff x="0" y="0"/>
            <a:chExt cx="863203" cy="863203"/>
          </a:xfrm>
        </p:grpSpPr>
        <p:sp>
          <p:nvSpPr>
            <p:cNvPr id="10" name="Freeform 1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id="11" name="Freeform 1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id="12" name="TextBox 12"/>
          <p:cNvSpPr txBox="1"/>
          <p:nvPr/>
        </p:nvSpPr>
        <p:spPr>
          <a:xfrm>
            <a:off x="1225749" y="3600896"/>
            <a:ext cx="170706" cy="387251"/>
          </a:xfrm>
          <a:prstGeom prst="rect">
            <a:avLst/>
          </a:prstGeom>
        </p:spPr>
        <p:txBody>
          <a:bodyPr lIns="0" tIns="0" rIns="0" bIns="0" rtlCol="0" anchor="t">
            <a:spAutoFit/>
          </a:bodyPr>
          <a:lstStyle/>
          <a:p>
            <a:pPr algn="ctr">
              <a:lnSpc>
                <a:spcPts val="3312"/>
              </a:lnSpc>
            </a:pPr>
            <a:r>
              <a:rPr lang="en-US" sz="3312" b="1" spc="-100" dirty="0">
                <a:solidFill>
                  <a:srgbClr val="272525"/>
                </a:solidFill>
                <a:latin typeface="Arimo Bold"/>
                <a:ea typeface="Arimo Bold"/>
                <a:cs typeface="Arimo Bold"/>
                <a:sym typeface="Arimo Bold"/>
              </a:rPr>
              <a:t>1</a:t>
            </a:r>
          </a:p>
        </p:txBody>
      </p:sp>
      <p:sp>
        <p:nvSpPr>
          <p:cNvPr id="13" name="TextBox 13"/>
          <p:cNvSpPr txBox="1"/>
          <p:nvPr/>
        </p:nvSpPr>
        <p:spPr>
          <a:xfrm>
            <a:off x="1913632" y="3418434"/>
            <a:ext cx="3544044" cy="481012"/>
          </a:xfrm>
          <a:prstGeom prst="rect">
            <a:avLst/>
          </a:prstGeom>
        </p:spPr>
        <p:txBody>
          <a:bodyPr lIns="0" tIns="0" rIns="0" bIns="0" rtlCol="0" anchor="t">
            <a:spAutoFit/>
          </a:bodyPr>
          <a:lstStyle/>
          <a:p>
            <a:pPr algn="l">
              <a:lnSpc>
                <a:spcPts val="3437"/>
              </a:lnSpc>
            </a:pPr>
            <a:r>
              <a:rPr lang="en-US" sz="2750" b="1" spc="-83" dirty="0">
                <a:solidFill>
                  <a:srgbClr val="272525"/>
                </a:solidFill>
                <a:latin typeface="Arimo Bold"/>
                <a:ea typeface="Arimo Bold"/>
                <a:cs typeface="Arimo Bold"/>
                <a:sym typeface="Arimo Bold"/>
              </a:rPr>
              <a:t>Stabilization</a:t>
            </a:r>
          </a:p>
        </p:txBody>
      </p:sp>
      <p:sp>
        <p:nvSpPr>
          <p:cNvPr id="14" name="TextBox 14"/>
          <p:cNvSpPr txBox="1"/>
          <p:nvPr/>
        </p:nvSpPr>
        <p:spPr>
          <a:xfrm>
            <a:off x="1913632" y="3983831"/>
            <a:ext cx="3659684" cy="1900237"/>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How to protect vaccine components from temperature fluctuations and maintain their integrity.</a:t>
            </a:r>
          </a:p>
        </p:txBody>
      </p:sp>
      <p:grpSp>
        <p:nvGrpSpPr>
          <p:cNvPr id="15" name="Group 15"/>
          <p:cNvGrpSpPr/>
          <p:nvPr/>
        </p:nvGrpSpPr>
        <p:grpSpPr>
          <a:xfrm>
            <a:off x="5852071" y="3451771"/>
            <a:ext cx="647403" cy="647402"/>
            <a:chOff x="0" y="0"/>
            <a:chExt cx="863203" cy="863203"/>
          </a:xfrm>
        </p:grpSpPr>
        <p:sp>
          <p:nvSpPr>
            <p:cNvPr id="16" name="Freeform 16"/>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id="17" name="Freeform 17"/>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id="18" name="TextBox 18"/>
          <p:cNvSpPr txBox="1"/>
          <p:nvPr/>
        </p:nvSpPr>
        <p:spPr>
          <a:xfrm>
            <a:off x="6048226" y="3600896"/>
            <a:ext cx="255091" cy="387251"/>
          </a:xfrm>
          <a:prstGeom prst="rect">
            <a:avLst/>
          </a:prstGeom>
        </p:spPr>
        <p:txBody>
          <a:bodyPr lIns="0" tIns="0" rIns="0" bIns="0" rtlCol="0" anchor="t">
            <a:spAutoFit/>
          </a:bodyPr>
          <a:lstStyle/>
          <a:p>
            <a:pPr algn="ctr">
              <a:lnSpc>
                <a:spcPts val="3312"/>
              </a:lnSpc>
            </a:pPr>
            <a:r>
              <a:rPr lang="en-US" sz="3312" b="1" spc="-100" dirty="0">
                <a:solidFill>
                  <a:srgbClr val="272525"/>
                </a:solidFill>
                <a:latin typeface="Arimo Bold"/>
                <a:ea typeface="Arimo Bold"/>
                <a:cs typeface="Arimo Bold"/>
                <a:sym typeface="Arimo Bold"/>
              </a:rPr>
              <a:t>2</a:t>
            </a:r>
          </a:p>
        </p:txBody>
      </p:sp>
      <p:sp>
        <p:nvSpPr>
          <p:cNvPr id="19" name="TextBox 19"/>
          <p:cNvSpPr txBox="1"/>
          <p:nvPr/>
        </p:nvSpPr>
        <p:spPr>
          <a:xfrm>
            <a:off x="6778229" y="3418434"/>
            <a:ext cx="3544044" cy="481012"/>
          </a:xfrm>
          <a:prstGeom prst="rect">
            <a:avLst/>
          </a:prstGeom>
        </p:spPr>
        <p:txBody>
          <a:bodyPr lIns="0" tIns="0" rIns="0" bIns="0" rtlCol="0" anchor="t">
            <a:spAutoFit/>
          </a:bodyPr>
          <a:lstStyle/>
          <a:p>
            <a:pPr algn="l">
              <a:lnSpc>
                <a:spcPts val="3437"/>
              </a:lnSpc>
            </a:pPr>
            <a:r>
              <a:rPr lang="en-US" sz="2750" b="1" spc="-83" dirty="0">
                <a:solidFill>
                  <a:srgbClr val="272525"/>
                </a:solidFill>
                <a:latin typeface="Arimo Bold"/>
                <a:ea typeface="Arimo Bold"/>
                <a:cs typeface="Arimo Bold"/>
                <a:sym typeface="Arimo Bold"/>
              </a:rPr>
              <a:t>Preservation</a:t>
            </a:r>
          </a:p>
        </p:txBody>
      </p:sp>
      <p:sp>
        <p:nvSpPr>
          <p:cNvPr id="20" name="TextBox 20"/>
          <p:cNvSpPr txBox="1"/>
          <p:nvPr/>
        </p:nvSpPr>
        <p:spPr>
          <a:xfrm>
            <a:off x="6778229" y="3983831"/>
            <a:ext cx="3659684" cy="2353866"/>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Methods to prevent degradation of delicate structures over extended periods, ensuring vaccine efficacy.</a:t>
            </a:r>
          </a:p>
        </p:txBody>
      </p:sp>
      <p:grpSp>
        <p:nvGrpSpPr>
          <p:cNvPr id="21" name="Group 21"/>
          <p:cNvGrpSpPr/>
          <p:nvPr/>
        </p:nvGrpSpPr>
        <p:grpSpPr>
          <a:xfrm>
            <a:off x="987475" y="6935391"/>
            <a:ext cx="647402" cy="647402"/>
            <a:chOff x="0" y="0"/>
            <a:chExt cx="863203" cy="863203"/>
          </a:xfrm>
        </p:grpSpPr>
        <p:sp>
          <p:nvSpPr>
            <p:cNvPr id="22" name="Freeform 22"/>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sp>
        <p:sp>
          <p:nvSpPr>
            <p:cNvPr id="23" name="Freeform 23"/>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sp>
      </p:grpSp>
      <p:sp>
        <p:nvSpPr>
          <p:cNvPr id="24" name="TextBox 24"/>
          <p:cNvSpPr txBox="1"/>
          <p:nvPr/>
        </p:nvSpPr>
        <p:spPr>
          <a:xfrm>
            <a:off x="1180207" y="7084516"/>
            <a:ext cx="261789" cy="387251"/>
          </a:xfrm>
          <a:prstGeom prst="rect">
            <a:avLst/>
          </a:prstGeom>
        </p:spPr>
        <p:txBody>
          <a:bodyPr lIns="0" tIns="0" rIns="0" bIns="0" rtlCol="0" anchor="t">
            <a:spAutoFit/>
          </a:bodyPr>
          <a:lstStyle/>
          <a:p>
            <a:pPr algn="ctr">
              <a:lnSpc>
                <a:spcPts val="3312"/>
              </a:lnSpc>
            </a:pPr>
            <a:r>
              <a:rPr lang="en-US" sz="3312" b="1" spc="-100" dirty="0">
                <a:solidFill>
                  <a:srgbClr val="272525"/>
                </a:solidFill>
                <a:latin typeface="Arimo Bold"/>
                <a:ea typeface="Arimo Bold"/>
                <a:cs typeface="Arimo Bold"/>
                <a:sym typeface="Arimo Bold"/>
              </a:rPr>
              <a:t>3</a:t>
            </a:r>
          </a:p>
        </p:txBody>
      </p:sp>
      <p:sp>
        <p:nvSpPr>
          <p:cNvPr id="25" name="TextBox 25"/>
          <p:cNvSpPr txBox="1"/>
          <p:nvPr/>
        </p:nvSpPr>
        <p:spPr>
          <a:xfrm>
            <a:off x="1913632" y="6902054"/>
            <a:ext cx="3544044" cy="481012"/>
          </a:xfrm>
          <a:prstGeom prst="rect">
            <a:avLst/>
          </a:prstGeom>
        </p:spPr>
        <p:txBody>
          <a:bodyPr lIns="0" tIns="0" rIns="0" bIns="0" rtlCol="0" anchor="t">
            <a:spAutoFit/>
          </a:bodyPr>
          <a:lstStyle/>
          <a:p>
            <a:pPr algn="l">
              <a:lnSpc>
                <a:spcPts val="3437"/>
              </a:lnSpc>
            </a:pPr>
            <a:r>
              <a:rPr lang="en-US" sz="2750" b="1" spc="-83" dirty="0">
                <a:solidFill>
                  <a:srgbClr val="272525"/>
                </a:solidFill>
                <a:latin typeface="Arimo Bold"/>
                <a:ea typeface="Arimo Bold"/>
                <a:cs typeface="Arimo Bold"/>
                <a:sym typeface="Arimo Bold"/>
              </a:rPr>
              <a:t>Natural Preservatives</a:t>
            </a:r>
          </a:p>
        </p:txBody>
      </p:sp>
      <p:sp>
        <p:nvSpPr>
          <p:cNvPr id="26" name="TextBox 26"/>
          <p:cNvSpPr txBox="1"/>
          <p:nvPr/>
        </p:nvSpPr>
        <p:spPr>
          <a:xfrm>
            <a:off x="1913632" y="7467451"/>
            <a:ext cx="8524131" cy="992981"/>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Identify substances from nature that can act as protective agents to maintain vaccine stability.</a:t>
            </a:r>
          </a:p>
        </p:txBody>
      </p:sp>
    </p:spTree>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7" name="TextBox 7"/>
          <p:cNvSpPr txBox="1"/>
          <p:nvPr/>
        </p:nvSpPr>
        <p:spPr>
          <a:xfrm>
            <a:off x="992238" y="2664172"/>
            <a:ext cx="9043839" cy="943124"/>
          </a:xfrm>
          <a:prstGeom prst="rect">
            <a:avLst/>
          </a:prstGeom>
        </p:spPr>
        <p:txBody>
          <a:bodyPr lIns="0" tIns="0" rIns="0" bIns="0" rtlCol="0" anchor="t">
            <a:spAutoFit/>
          </a:bodyPr>
          <a:lstStyle/>
          <a:p>
            <a:pPr algn="l">
              <a:lnSpc>
                <a:spcPts val="6937"/>
              </a:lnSpc>
            </a:pPr>
            <a:r>
              <a:rPr lang="en-US" sz="5562" b="1" spc="-167" dirty="0">
                <a:solidFill>
                  <a:srgbClr val="000000"/>
                </a:solidFill>
                <a:latin typeface="Arimo Bold"/>
                <a:ea typeface="Arimo Bold"/>
                <a:cs typeface="Arimo Bold"/>
                <a:sym typeface="Arimo Bold"/>
              </a:rPr>
              <a:t>Discover Nature's Solutions</a:t>
            </a:r>
          </a:p>
        </p:txBody>
      </p:sp>
      <p:sp>
        <p:nvSpPr>
          <p:cNvPr id="8" name="TextBox 8"/>
          <p:cNvSpPr txBox="1"/>
          <p:nvPr/>
        </p:nvSpPr>
        <p:spPr>
          <a:xfrm>
            <a:off x="992238" y="4277916"/>
            <a:ext cx="3544044" cy="481012"/>
          </a:xfrm>
          <a:prstGeom prst="rect">
            <a:avLst/>
          </a:prstGeom>
        </p:spPr>
        <p:txBody>
          <a:bodyPr lIns="0" tIns="0" rIns="0" bIns="0" rtlCol="0" anchor="t">
            <a:spAutoFit/>
          </a:bodyPr>
          <a:lstStyle/>
          <a:p>
            <a:pPr algn="l">
              <a:lnSpc>
                <a:spcPts val="3437"/>
              </a:lnSpc>
            </a:pPr>
            <a:r>
              <a:rPr lang="en-US" sz="2750" b="1" spc="-83" dirty="0">
                <a:solidFill>
                  <a:srgbClr val="000000"/>
                </a:solidFill>
                <a:latin typeface="Arimo Bold"/>
                <a:ea typeface="Arimo Bold"/>
                <a:cs typeface="Arimo Bold"/>
                <a:sym typeface="Arimo Bold"/>
              </a:rPr>
              <a:t>Tardigrades</a:t>
            </a:r>
          </a:p>
        </p:txBody>
      </p:sp>
      <p:sp>
        <p:nvSpPr>
          <p:cNvPr id="9" name="TextBox 9"/>
          <p:cNvSpPr txBox="1"/>
          <p:nvPr/>
        </p:nvSpPr>
        <p:spPr>
          <a:xfrm>
            <a:off x="992238" y="4956721"/>
            <a:ext cx="4972645" cy="2353866"/>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These microscopic creatures can survive extreme temperatures by entering a state of cryptobiosis, where they dehydrate and reduce metabolic rates.</a:t>
            </a:r>
          </a:p>
        </p:txBody>
      </p:sp>
      <p:sp>
        <p:nvSpPr>
          <p:cNvPr id="10" name="TextBox 10"/>
          <p:cNvSpPr txBox="1"/>
          <p:nvPr/>
        </p:nvSpPr>
        <p:spPr>
          <a:xfrm>
            <a:off x="6666160" y="4277916"/>
            <a:ext cx="3544044" cy="481012"/>
          </a:xfrm>
          <a:prstGeom prst="rect">
            <a:avLst/>
          </a:prstGeom>
        </p:spPr>
        <p:txBody>
          <a:bodyPr lIns="0" tIns="0" rIns="0" bIns="0" rtlCol="0" anchor="t">
            <a:spAutoFit/>
          </a:bodyPr>
          <a:lstStyle/>
          <a:p>
            <a:pPr algn="l">
              <a:lnSpc>
                <a:spcPts val="3437"/>
              </a:lnSpc>
            </a:pPr>
            <a:r>
              <a:rPr lang="en-US" sz="2750" b="1" spc="-83" dirty="0">
                <a:solidFill>
                  <a:srgbClr val="000000"/>
                </a:solidFill>
                <a:latin typeface="Arimo Bold"/>
                <a:ea typeface="Arimo Bold"/>
                <a:cs typeface="Arimo Bold"/>
                <a:sym typeface="Arimo Bold"/>
              </a:rPr>
              <a:t>Desert Beetles</a:t>
            </a:r>
          </a:p>
        </p:txBody>
      </p:sp>
      <p:sp>
        <p:nvSpPr>
          <p:cNvPr id="11" name="TextBox 11"/>
          <p:cNvSpPr txBox="1"/>
          <p:nvPr/>
        </p:nvSpPr>
        <p:spPr>
          <a:xfrm>
            <a:off x="6666160" y="4956721"/>
            <a:ext cx="4972645" cy="1446610"/>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These insects have evolved efficient mechanisms to store moisture in arid environments, preventing dehydration.</a:t>
            </a:r>
          </a:p>
        </p:txBody>
      </p:sp>
      <p:sp>
        <p:nvSpPr>
          <p:cNvPr id="12" name="TextBox 12"/>
          <p:cNvSpPr txBox="1"/>
          <p:nvPr/>
        </p:nvSpPr>
        <p:spPr>
          <a:xfrm>
            <a:off x="12340084" y="4277916"/>
            <a:ext cx="3544044" cy="481012"/>
          </a:xfrm>
          <a:prstGeom prst="rect">
            <a:avLst/>
          </a:prstGeom>
        </p:spPr>
        <p:txBody>
          <a:bodyPr lIns="0" tIns="0" rIns="0" bIns="0" rtlCol="0" anchor="t">
            <a:spAutoFit/>
          </a:bodyPr>
          <a:lstStyle/>
          <a:p>
            <a:pPr algn="l">
              <a:lnSpc>
                <a:spcPts val="3437"/>
              </a:lnSpc>
            </a:pPr>
            <a:r>
              <a:rPr lang="en-US" sz="2750" b="1" spc="-83" dirty="0">
                <a:solidFill>
                  <a:srgbClr val="000000"/>
                </a:solidFill>
                <a:latin typeface="Arimo Bold"/>
                <a:ea typeface="Arimo Bold"/>
                <a:cs typeface="Arimo Bold"/>
                <a:sym typeface="Arimo Bold"/>
              </a:rPr>
              <a:t>Seeds</a:t>
            </a:r>
          </a:p>
        </p:txBody>
      </p:sp>
      <p:sp>
        <p:nvSpPr>
          <p:cNvPr id="13" name="TextBox 13"/>
          <p:cNvSpPr txBox="1"/>
          <p:nvPr/>
        </p:nvSpPr>
        <p:spPr>
          <a:xfrm>
            <a:off x="12340084" y="4956721"/>
            <a:ext cx="4972645" cy="1446610"/>
          </a:xfrm>
          <a:prstGeom prst="rect">
            <a:avLst/>
          </a:prstGeom>
        </p:spPr>
        <p:txBody>
          <a:bodyPr lIns="0" tIns="0" rIns="0" bIns="0" rtlCol="0" anchor="t">
            <a:spAutoFit/>
          </a:bodyPr>
          <a:lstStyle/>
          <a:p>
            <a:pPr algn="l">
              <a:lnSpc>
                <a:spcPts val="3562"/>
              </a:lnSpc>
            </a:pPr>
            <a:r>
              <a:rPr lang="en-US" sz="2187" spc="-45" dirty="0">
                <a:solidFill>
                  <a:srgbClr val="272525"/>
                </a:solidFill>
                <a:latin typeface="Inter"/>
                <a:ea typeface="Inter"/>
                <a:cs typeface="Inter"/>
                <a:sym typeface="Inter"/>
              </a:rPr>
              <a:t>Seeds utilize proteins and sugars, like trehalose, to maintain viability for extended periods in dry conditions.</a:t>
            </a:r>
          </a:p>
        </p:txBody>
      </p:sp>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Freeform 6"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7" name="Freeform 7"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8" name="TextBox 8"/>
          <p:cNvSpPr txBox="1"/>
          <p:nvPr/>
        </p:nvSpPr>
        <p:spPr>
          <a:xfrm>
            <a:off x="842962" y="615554"/>
            <a:ext cx="6468367" cy="800249"/>
          </a:xfrm>
          <a:prstGeom prst="rect">
            <a:avLst/>
          </a:prstGeom>
        </p:spPr>
        <p:txBody>
          <a:bodyPr lIns="0" tIns="0" rIns="0" bIns="0" rtlCol="0" anchor="t">
            <a:spAutoFit/>
          </a:bodyPr>
          <a:lstStyle/>
          <a:p>
            <a:pPr algn="l">
              <a:lnSpc>
                <a:spcPts val="5874"/>
              </a:lnSpc>
            </a:pPr>
            <a:r>
              <a:rPr lang="en-US" sz="4687" b="1" spc="-142" dirty="0">
                <a:solidFill>
                  <a:srgbClr val="000000"/>
                </a:solidFill>
                <a:latin typeface="Arimo Bold"/>
                <a:ea typeface="Arimo Bold"/>
                <a:cs typeface="Arimo Bold"/>
                <a:sym typeface="Arimo Bold"/>
              </a:rPr>
              <a:t>Abstract Key Principles</a:t>
            </a:r>
          </a:p>
        </p:txBody>
      </p:sp>
      <p:sp>
        <p:nvSpPr>
          <p:cNvPr id="9" name="Freeform 9" descr="preencoded.png"/>
          <p:cNvSpPr/>
          <p:nvPr/>
        </p:nvSpPr>
        <p:spPr>
          <a:xfrm>
            <a:off x="842962" y="1777007"/>
            <a:ext cx="602010" cy="602010"/>
          </a:xfrm>
          <a:custGeom>
            <a:avLst/>
            <a:gdLst/>
            <a:ahLst/>
            <a:cxnLst/>
            <a:rect l="l" t="t" r="r" b="b"/>
            <a:pathLst>
              <a:path w="602010" h="602010">
                <a:moveTo>
                  <a:pt x="0" y="0"/>
                </a:moveTo>
                <a:lnTo>
                  <a:pt x="602010" y="0"/>
                </a:lnTo>
                <a:lnTo>
                  <a:pt x="602010" y="602010"/>
                </a:lnTo>
                <a:lnTo>
                  <a:pt x="0" y="602010"/>
                </a:lnTo>
                <a:lnTo>
                  <a:pt x="0" y="0"/>
                </a:lnTo>
                <a:close/>
              </a:path>
            </a:pathLst>
          </a:custGeom>
          <a:blipFill>
            <a:blip r:embed="rId5"/>
            <a:stretch>
              <a:fillRect/>
            </a:stretch>
          </a:blipFill>
        </p:spPr>
      </p:sp>
      <p:sp>
        <p:nvSpPr>
          <p:cNvPr id="10" name="TextBox 10"/>
          <p:cNvSpPr txBox="1"/>
          <p:nvPr/>
        </p:nvSpPr>
        <p:spPr>
          <a:xfrm>
            <a:off x="842962" y="2581721"/>
            <a:ext cx="3010644" cy="414338"/>
          </a:xfrm>
          <a:prstGeom prst="rect">
            <a:avLst/>
          </a:prstGeom>
        </p:spPr>
        <p:txBody>
          <a:bodyPr lIns="0" tIns="0" rIns="0" bIns="0" rtlCol="0" anchor="t">
            <a:spAutoFit/>
          </a:bodyPr>
          <a:lstStyle/>
          <a:p>
            <a:pPr algn="l">
              <a:lnSpc>
                <a:spcPts val="2937"/>
              </a:lnSpc>
            </a:pPr>
            <a:r>
              <a:rPr lang="en-US" sz="2312" b="1" spc="-71" dirty="0">
                <a:solidFill>
                  <a:srgbClr val="272525"/>
                </a:solidFill>
                <a:latin typeface="Arimo Bold"/>
                <a:ea typeface="Arimo Bold"/>
                <a:cs typeface="Arimo Bold"/>
                <a:sym typeface="Arimo Bold"/>
              </a:rPr>
              <a:t>Cryptobiosis</a:t>
            </a:r>
          </a:p>
        </p:txBody>
      </p:sp>
      <p:sp>
        <p:nvSpPr>
          <p:cNvPr id="11" name="TextBox 11"/>
          <p:cNvSpPr txBox="1"/>
          <p:nvPr/>
        </p:nvSpPr>
        <p:spPr>
          <a:xfrm>
            <a:off x="842962" y="3064371"/>
            <a:ext cx="9744075" cy="846535"/>
          </a:xfrm>
          <a:prstGeom prst="rect">
            <a:avLst/>
          </a:prstGeom>
        </p:spPr>
        <p:txBody>
          <a:bodyPr lIns="0" tIns="0" rIns="0" bIns="0" rtlCol="0" anchor="t">
            <a:spAutoFit/>
          </a:bodyPr>
          <a:lstStyle/>
          <a:p>
            <a:pPr algn="l">
              <a:lnSpc>
                <a:spcPts val="3000"/>
              </a:lnSpc>
            </a:pPr>
            <a:r>
              <a:rPr lang="en-US" sz="1874" spc="-37" dirty="0">
                <a:solidFill>
                  <a:srgbClr val="272525"/>
                </a:solidFill>
                <a:latin typeface="Inter"/>
                <a:ea typeface="Inter"/>
                <a:cs typeface="Inter"/>
                <a:sym typeface="Inter"/>
              </a:rPr>
              <a:t>Organisms reduce metabolic rates and dehydrate to minimize damage from extreme conditions.</a:t>
            </a:r>
          </a:p>
        </p:txBody>
      </p:sp>
      <p:sp>
        <p:nvSpPr>
          <p:cNvPr id="12" name="Freeform 12" descr="preencoded.png"/>
          <p:cNvSpPr/>
          <p:nvPr/>
        </p:nvSpPr>
        <p:spPr>
          <a:xfrm>
            <a:off x="842962" y="4633466"/>
            <a:ext cx="602010" cy="602010"/>
          </a:xfrm>
          <a:custGeom>
            <a:avLst/>
            <a:gdLst/>
            <a:ahLst/>
            <a:cxnLst/>
            <a:rect l="l" t="t" r="r" b="b"/>
            <a:pathLst>
              <a:path w="602010" h="602010">
                <a:moveTo>
                  <a:pt x="0" y="0"/>
                </a:moveTo>
                <a:lnTo>
                  <a:pt x="602010" y="0"/>
                </a:lnTo>
                <a:lnTo>
                  <a:pt x="602010" y="602010"/>
                </a:lnTo>
                <a:lnTo>
                  <a:pt x="0" y="602010"/>
                </a:lnTo>
                <a:lnTo>
                  <a:pt x="0" y="0"/>
                </a:lnTo>
                <a:close/>
              </a:path>
            </a:pathLst>
          </a:custGeom>
          <a:blipFill>
            <a:blip r:embed="rId6"/>
            <a:stretch>
              <a:fillRect/>
            </a:stretch>
          </a:blipFill>
        </p:spPr>
      </p:sp>
      <p:sp>
        <p:nvSpPr>
          <p:cNvPr id="13" name="TextBox 13"/>
          <p:cNvSpPr txBox="1"/>
          <p:nvPr/>
        </p:nvSpPr>
        <p:spPr>
          <a:xfrm>
            <a:off x="842962" y="5438180"/>
            <a:ext cx="4220170" cy="414338"/>
          </a:xfrm>
          <a:prstGeom prst="rect">
            <a:avLst/>
          </a:prstGeom>
        </p:spPr>
        <p:txBody>
          <a:bodyPr lIns="0" tIns="0" rIns="0" bIns="0" rtlCol="0" anchor="t">
            <a:spAutoFit/>
          </a:bodyPr>
          <a:lstStyle/>
          <a:p>
            <a:pPr algn="l">
              <a:lnSpc>
                <a:spcPts val="2937"/>
              </a:lnSpc>
            </a:pPr>
            <a:r>
              <a:rPr lang="en-US" sz="2312" b="1" spc="-71" dirty="0">
                <a:solidFill>
                  <a:srgbClr val="272525"/>
                </a:solidFill>
                <a:latin typeface="Arimo Bold"/>
                <a:ea typeface="Arimo Bold"/>
                <a:cs typeface="Arimo Bold"/>
                <a:sym typeface="Arimo Bold"/>
              </a:rPr>
              <a:t>Structural Proteins and Sugars</a:t>
            </a:r>
          </a:p>
        </p:txBody>
      </p:sp>
      <p:sp>
        <p:nvSpPr>
          <p:cNvPr id="14" name="TextBox 14"/>
          <p:cNvSpPr txBox="1"/>
          <p:nvPr/>
        </p:nvSpPr>
        <p:spPr>
          <a:xfrm>
            <a:off x="842962" y="5920829"/>
            <a:ext cx="9744075" cy="846535"/>
          </a:xfrm>
          <a:prstGeom prst="rect">
            <a:avLst/>
          </a:prstGeom>
        </p:spPr>
        <p:txBody>
          <a:bodyPr lIns="0" tIns="0" rIns="0" bIns="0" rtlCol="0" anchor="t">
            <a:spAutoFit/>
          </a:bodyPr>
          <a:lstStyle/>
          <a:p>
            <a:pPr algn="l">
              <a:lnSpc>
                <a:spcPts val="3000"/>
              </a:lnSpc>
            </a:pPr>
            <a:r>
              <a:rPr lang="en-US" sz="1874" spc="-37" dirty="0">
                <a:solidFill>
                  <a:srgbClr val="272525"/>
                </a:solidFill>
                <a:latin typeface="Inter"/>
                <a:ea typeface="Inter"/>
                <a:cs typeface="Inter"/>
                <a:sym typeface="Inter"/>
              </a:rPr>
              <a:t>Organisms utilize protective sugars, like trehalose, to stabilize cellular structures during stress.</a:t>
            </a:r>
          </a:p>
        </p:txBody>
      </p:sp>
      <p:sp>
        <p:nvSpPr>
          <p:cNvPr id="15" name="Freeform 15" descr="preencoded.png"/>
          <p:cNvSpPr/>
          <p:nvPr/>
        </p:nvSpPr>
        <p:spPr>
          <a:xfrm>
            <a:off x="842962" y="7489924"/>
            <a:ext cx="602010" cy="602010"/>
          </a:xfrm>
          <a:custGeom>
            <a:avLst/>
            <a:gdLst/>
            <a:ahLst/>
            <a:cxnLst/>
            <a:rect l="l" t="t" r="r" b="b"/>
            <a:pathLst>
              <a:path w="602010" h="602010">
                <a:moveTo>
                  <a:pt x="0" y="0"/>
                </a:moveTo>
                <a:lnTo>
                  <a:pt x="602010" y="0"/>
                </a:lnTo>
                <a:lnTo>
                  <a:pt x="602010" y="602010"/>
                </a:lnTo>
                <a:lnTo>
                  <a:pt x="0" y="602010"/>
                </a:lnTo>
                <a:lnTo>
                  <a:pt x="0" y="0"/>
                </a:lnTo>
                <a:close/>
              </a:path>
            </a:pathLst>
          </a:custGeom>
          <a:blipFill>
            <a:blip r:embed="rId7"/>
            <a:stretch>
              <a:fillRect/>
            </a:stretch>
          </a:blipFill>
        </p:spPr>
      </p:sp>
      <p:sp>
        <p:nvSpPr>
          <p:cNvPr id="16" name="TextBox 16"/>
          <p:cNvSpPr txBox="1"/>
          <p:nvPr/>
        </p:nvSpPr>
        <p:spPr>
          <a:xfrm>
            <a:off x="842962" y="8294637"/>
            <a:ext cx="3010644" cy="414338"/>
          </a:xfrm>
          <a:prstGeom prst="rect">
            <a:avLst/>
          </a:prstGeom>
        </p:spPr>
        <p:txBody>
          <a:bodyPr lIns="0" tIns="0" rIns="0" bIns="0" rtlCol="0" anchor="t">
            <a:spAutoFit/>
          </a:bodyPr>
          <a:lstStyle/>
          <a:p>
            <a:pPr algn="l">
              <a:lnSpc>
                <a:spcPts val="2937"/>
              </a:lnSpc>
            </a:pPr>
            <a:r>
              <a:rPr lang="en-US" sz="2312" b="1" spc="-71" dirty="0">
                <a:solidFill>
                  <a:srgbClr val="272525"/>
                </a:solidFill>
                <a:latin typeface="Arimo Bold"/>
                <a:ea typeface="Arimo Bold"/>
                <a:cs typeface="Arimo Bold"/>
                <a:sym typeface="Arimo Bold"/>
              </a:rPr>
              <a:t>Microenvironments</a:t>
            </a:r>
          </a:p>
        </p:txBody>
      </p:sp>
      <p:sp>
        <p:nvSpPr>
          <p:cNvPr id="17" name="TextBox 17"/>
          <p:cNvSpPr txBox="1"/>
          <p:nvPr/>
        </p:nvSpPr>
        <p:spPr>
          <a:xfrm>
            <a:off x="842962" y="8777288"/>
            <a:ext cx="9744075" cy="846535"/>
          </a:xfrm>
          <a:prstGeom prst="rect">
            <a:avLst/>
          </a:prstGeom>
        </p:spPr>
        <p:txBody>
          <a:bodyPr lIns="0" tIns="0" rIns="0" bIns="0" rtlCol="0" anchor="t">
            <a:spAutoFit/>
          </a:bodyPr>
          <a:lstStyle/>
          <a:p>
            <a:pPr algn="l">
              <a:lnSpc>
                <a:spcPts val="3000"/>
              </a:lnSpc>
            </a:pPr>
            <a:r>
              <a:rPr lang="en-US" sz="1874" spc="-37" dirty="0">
                <a:solidFill>
                  <a:srgbClr val="272525"/>
                </a:solidFill>
                <a:latin typeface="Inter"/>
                <a:ea typeface="Inter"/>
                <a:cs typeface="Inter"/>
                <a:sym typeface="Inter"/>
              </a:rPr>
              <a:t>Certain animals create micro-environments that buffer against temperature fluctuations, maintaining stability.</a:t>
            </a:r>
          </a:p>
        </p:txBody>
      </p:sp>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7" name="Freeform 7" descr="preencoded.png"/>
          <p:cNvSpPr/>
          <p:nvPr/>
        </p:nvSpPr>
        <p:spPr>
          <a:xfrm>
            <a:off x="0" y="0"/>
            <a:ext cx="18288000" cy="2756892"/>
          </a:xfrm>
          <a:custGeom>
            <a:avLst/>
            <a:gdLst/>
            <a:ahLst/>
            <a:cxnLst/>
            <a:rect l="l" t="t" r="r" b="b"/>
            <a:pathLst>
              <a:path w="18288000" h="2756892">
                <a:moveTo>
                  <a:pt x="0" y="0"/>
                </a:moveTo>
                <a:lnTo>
                  <a:pt x="18288000" y="0"/>
                </a:lnTo>
                <a:lnTo>
                  <a:pt x="18288000" y="2756892"/>
                </a:lnTo>
                <a:lnTo>
                  <a:pt x="0" y="2756892"/>
                </a:lnTo>
                <a:lnTo>
                  <a:pt x="0" y="0"/>
                </a:lnTo>
                <a:close/>
              </a:path>
            </a:pathLst>
          </a:custGeom>
          <a:blipFill>
            <a:blip r:embed="rId3"/>
            <a:stretch>
              <a:fillRect l="-75" r="-75"/>
            </a:stretch>
          </a:blipFill>
        </p:spPr>
      </p:sp>
      <p:sp>
        <p:nvSpPr>
          <p:cNvPr id="8" name="TextBox 8"/>
          <p:cNvSpPr txBox="1"/>
          <p:nvPr/>
        </p:nvSpPr>
        <p:spPr>
          <a:xfrm>
            <a:off x="771822" y="3336875"/>
            <a:ext cx="7054304" cy="717797"/>
          </a:xfrm>
          <a:prstGeom prst="rect">
            <a:avLst/>
          </a:prstGeom>
        </p:spPr>
        <p:txBody>
          <a:bodyPr lIns="0" tIns="0" rIns="0" bIns="0" rtlCol="0" anchor="t">
            <a:spAutoFit/>
          </a:bodyPr>
          <a:lstStyle/>
          <a:p>
            <a:pPr algn="l">
              <a:lnSpc>
                <a:spcPts val="5374"/>
              </a:lnSpc>
            </a:pPr>
            <a:r>
              <a:rPr lang="en-US" sz="4312" b="1" spc="-129" dirty="0">
                <a:solidFill>
                  <a:srgbClr val="000000"/>
                </a:solidFill>
                <a:latin typeface="Arimo Bold"/>
                <a:ea typeface="Arimo Bold"/>
                <a:cs typeface="Arimo Bold"/>
                <a:sym typeface="Arimo Bold"/>
              </a:rPr>
              <a:t>Emulate Nature's Strategies</a:t>
            </a:r>
          </a:p>
        </p:txBody>
      </p:sp>
      <p:sp>
        <p:nvSpPr>
          <p:cNvPr id="9" name="Freeform 9" descr="preencoded.png"/>
          <p:cNvSpPr/>
          <p:nvPr/>
        </p:nvSpPr>
        <p:spPr>
          <a:xfrm>
            <a:off x="771822" y="4385370"/>
            <a:ext cx="1102668" cy="1764358"/>
          </a:xfrm>
          <a:custGeom>
            <a:avLst/>
            <a:gdLst/>
            <a:ahLst/>
            <a:cxnLst/>
            <a:rect l="l" t="t" r="r" b="b"/>
            <a:pathLst>
              <a:path w="1102668" h="1764358">
                <a:moveTo>
                  <a:pt x="0" y="0"/>
                </a:moveTo>
                <a:lnTo>
                  <a:pt x="1102668" y="0"/>
                </a:lnTo>
                <a:lnTo>
                  <a:pt x="1102668" y="1764358"/>
                </a:lnTo>
                <a:lnTo>
                  <a:pt x="0" y="1764358"/>
                </a:lnTo>
                <a:lnTo>
                  <a:pt x="0" y="0"/>
                </a:lnTo>
                <a:close/>
              </a:path>
            </a:pathLst>
          </a:custGeom>
          <a:blipFill>
            <a:blip r:embed="rId4"/>
            <a:stretch>
              <a:fillRect l="-164" r="-164"/>
            </a:stretch>
          </a:blipFill>
        </p:spPr>
      </p:sp>
      <p:sp>
        <p:nvSpPr>
          <p:cNvPr id="10" name="TextBox 10"/>
          <p:cNvSpPr txBox="1"/>
          <p:nvPr/>
        </p:nvSpPr>
        <p:spPr>
          <a:xfrm>
            <a:off x="2205186" y="4586734"/>
            <a:ext cx="3725019" cy="363587"/>
          </a:xfrm>
          <a:prstGeom prst="rect">
            <a:avLst/>
          </a:prstGeom>
        </p:spPr>
        <p:txBody>
          <a:bodyPr lIns="0" tIns="0" rIns="0" bIns="0" rtlCol="0" anchor="t">
            <a:spAutoFit/>
          </a:bodyPr>
          <a:lstStyle/>
          <a:p>
            <a:pPr algn="l">
              <a:lnSpc>
                <a:spcPts val="2687"/>
              </a:lnSpc>
            </a:pPr>
            <a:r>
              <a:rPr lang="en-US" sz="2125" b="1" spc="-65" dirty="0">
                <a:solidFill>
                  <a:srgbClr val="272525"/>
                </a:solidFill>
                <a:latin typeface="Arimo Bold"/>
                <a:ea typeface="Arimo Bold"/>
                <a:cs typeface="Arimo Bold"/>
                <a:sym typeface="Arimo Bold"/>
              </a:rPr>
              <a:t>Tardigrade-inspired Coatings</a:t>
            </a:r>
          </a:p>
        </p:txBody>
      </p:sp>
      <p:sp>
        <p:nvSpPr>
          <p:cNvPr id="11" name="TextBox 11"/>
          <p:cNvSpPr txBox="1"/>
          <p:nvPr/>
        </p:nvSpPr>
        <p:spPr>
          <a:xfrm>
            <a:off x="2205186" y="5006429"/>
            <a:ext cx="15310991" cy="429071"/>
          </a:xfrm>
          <a:prstGeom prst="rect">
            <a:avLst/>
          </a:prstGeom>
        </p:spPr>
        <p:txBody>
          <a:bodyPr lIns="0" tIns="0" rIns="0" bIns="0" rtlCol="0" anchor="t">
            <a:spAutoFit/>
          </a:bodyPr>
          <a:lstStyle/>
          <a:p>
            <a:pPr algn="l">
              <a:lnSpc>
                <a:spcPts val="2749"/>
              </a:lnSpc>
            </a:pPr>
            <a:r>
              <a:rPr lang="en-US" sz="1687" spc="-34" dirty="0">
                <a:solidFill>
                  <a:srgbClr val="272525"/>
                </a:solidFill>
                <a:latin typeface="Inter"/>
                <a:ea typeface="Inter"/>
                <a:cs typeface="Inter"/>
                <a:sym typeface="Inter"/>
              </a:rPr>
              <a:t>Develop protective coatings that mimic the resilience of tardigrades, shielding vaccines from environmental stressors.</a:t>
            </a:r>
          </a:p>
        </p:txBody>
      </p:sp>
      <p:sp>
        <p:nvSpPr>
          <p:cNvPr id="12" name="Freeform 12" descr="preencoded.png"/>
          <p:cNvSpPr/>
          <p:nvPr/>
        </p:nvSpPr>
        <p:spPr>
          <a:xfrm>
            <a:off x="771822" y="6149727"/>
            <a:ext cx="1102668" cy="1764357"/>
          </a:xfrm>
          <a:custGeom>
            <a:avLst/>
            <a:gdLst/>
            <a:ahLst/>
            <a:cxnLst/>
            <a:rect l="l" t="t" r="r" b="b"/>
            <a:pathLst>
              <a:path w="1102668" h="1764357">
                <a:moveTo>
                  <a:pt x="0" y="0"/>
                </a:moveTo>
                <a:lnTo>
                  <a:pt x="1102668" y="0"/>
                </a:lnTo>
                <a:lnTo>
                  <a:pt x="1102668" y="1764358"/>
                </a:lnTo>
                <a:lnTo>
                  <a:pt x="0" y="1764358"/>
                </a:lnTo>
                <a:lnTo>
                  <a:pt x="0" y="0"/>
                </a:lnTo>
                <a:close/>
              </a:path>
            </a:pathLst>
          </a:custGeom>
          <a:blipFill>
            <a:blip r:embed="rId5"/>
            <a:stretch>
              <a:fillRect l="-164" r="-164"/>
            </a:stretch>
          </a:blipFill>
        </p:spPr>
      </p:sp>
      <p:sp>
        <p:nvSpPr>
          <p:cNvPr id="13" name="TextBox 13"/>
          <p:cNvSpPr txBox="1"/>
          <p:nvPr/>
        </p:nvSpPr>
        <p:spPr>
          <a:xfrm>
            <a:off x="2205186" y="6351091"/>
            <a:ext cx="3045024" cy="363587"/>
          </a:xfrm>
          <a:prstGeom prst="rect">
            <a:avLst/>
          </a:prstGeom>
        </p:spPr>
        <p:txBody>
          <a:bodyPr lIns="0" tIns="0" rIns="0" bIns="0" rtlCol="0" anchor="t">
            <a:spAutoFit/>
          </a:bodyPr>
          <a:lstStyle/>
          <a:p>
            <a:pPr algn="l">
              <a:lnSpc>
                <a:spcPts val="2687"/>
              </a:lnSpc>
            </a:pPr>
            <a:r>
              <a:rPr lang="en-US" sz="2125" b="1" spc="-65" dirty="0">
                <a:solidFill>
                  <a:srgbClr val="272525"/>
                </a:solidFill>
                <a:latin typeface="Arimo Bold"/>
                <a:ea typeface="Arimo Bold"/>
                <a:cs typeface="Arimo Bold"/>
                <a:sym typeface="Arimo Bold"/>
              </a:rPr>
              <a:t>Sugar-based Stabilizers</a:t>
            </a:r>
          </a:p>
        </p:txBody>
      </p:sp>
      <p:sp>
        <p:nvSpPr>
          <p:cNvPr id="14" name="TextBox 14"/>
          <p:cNvSpPr txBox="1"/>
          <p:nvPr/>
        </p:nvSpPr>
        <p:spPr>
          <a:xfrm>
            <a:off x="2205186" y="6770786"/>
            <a:ext cx="15310991" cy="429071"/>
          </a:xfrm>
          <a:prstGeom prst="rect">
            <a:avLst/>
          </a:prstGeom>
        </p:spPr>
        <p:txBody>
          <a:bodyPr lIns="0" tIns="0" rIns="0" bIns="0" rtlCol="0" anchor="t">
            <a:spAutoFit/>
          </a:bodyPr>
          <a:lstStyle/>
          <a:p>
            <a:pPr algn="l">
              <a:lnSpc>
                <a:spcPts val="2749"/>
              </a:lnSpc>
            </a:pPr>
            <a:r>
              <a:rPr lang="en-US" sz="1687" spc="-34" dirty="0">
                <a:solidFill>
                  <a:srgbClr val="272525"/>
                </a:solidFill>
                <a:latin typeface="Inter"/>
                <a:ea typeface="Inter"/>
                <a:cs typeface="Inter"/>
                <a:sym typeface="Inter"/>
              </a:rPr>
              <a:t>Incorporate trehalose or similar sugars into vaccine formulations to stabilize sensitive components during storage.</a:t>
            </a:r>
          </a:p>
        </p:txBody>
      </p:sp>
      <p:sp>
        <p:nvSpPr>
          <p:cNvPr id="15" name="Freeform 15" descr="preencoded.png"/>
          <p:cNvSpPr/>
          <p:nvPr/>
        </p:nvSpPr>
        <p:spPr>
          <a:xfrm>
            <a:off x="771822" y="7914085"/>
            <a:ext cx="1102668" cy="1764357"/>
          </a:xfrm>
          <a:custGeom>
            <a:avLst/>
            <a:gdLst/>
            <a:ahLst/>
            <a:cxnLst/>
            <a:rect l="l" t="t" r="r" b="b"/>
            <a:pathLst>
              <a:path w="1102668" h="1764357">
                <a:moveTo>
                  <a:pt x="0" y="0"/>
                </a:moveTo>
                <a:lnTo>
                  <a:pt x="1102668" y="0"/>
                </a:lnTo>
                <a:lnTo>
                  <a:pt x="1102668" y="1764357"/>
                </a:lnTo>
                <a:lnTo>
                  <a:pt x="0" y="1764357"/>
                </a:lnTo>
                <a:lnTo>
                  <a:pt x="0" y="0"/>
                </a:lnTo>
                <a:close/>
              </a:path>
            </a:pathLst>
          </a:custGeom>
          <a:blipFill>
            <a:blip r:embed="rId6"/>
            <a:stretch>
              <a:fillRect l="-164" r="-164"/>
            </a:stretch>
          </a:blipFill>
        </p:spPr>
      </p:sp>
      <p:sp>
        <p:nvSpPr>
          <p:cNvPr id="16" name="TextBox 16"/>
          <p:cNvSpPr txBox="1"/>
          <p:nvPr/>
        </p:nvSpPr>
        <p:spPr>
          <a:xfrm>
            <a:off x="2205186" y="8115449"/>
            <a:ext cx="2756892" cy="363587"/>
          </a:xfrm>
          <a:prstGeom prst="rect">
            <a:avLst/>
          </a:prstGeom>
        </p:spPr>
        <p:txBody>
          <a:bodyPr lIns="0" tIns="0" rIns="0" bIns="0" rtlCol="0" anchor="t">
            <a:spAutoFit/>
          </a:bodyPr>
          <a:lstStyle/>
          <a:p>
            <a:pPr algn="l">
              <a:lnSpc>
                <a:spcPts val="2687"/>
              </a:lnSpc>
            </a:pPr>
            <a:r>
              <a:rPr lang="en-US" sz="2125" b="1" spc="-65" dirty="0">
                <a:solidFill>
                  <a:srgbClr val="272525"/>
                </a:solidFill>
                <a:latin typeface="Arimo Bold"/>
                <a:ea typeface="Arimo Bold"/>
                <a:cs typeface="Arimo Bold"/>
                <a:sym typeface="Arimo Bold"/>
              </a:rPr>
              <a:t>Micro-packaging</a:t>
            </a:r>
          </a:p>
        </p:txBody>
      </p:sp>
      <p:sp>
        <p:nvSpPr>
          <p:cNvPr id="17" name="TextBox 17"/>
          <p:cNvSpPr txBox="1"/>
          <p:nvPr/>
        </p:nvSpPr>
        <p:spPr>
          <a:xfrm>
            <a:off x="2205186" y="8535144"/>
            <a:ext cx="15310991" cy="429071"/>
          </a:xfrm>
          <a:prstGeom prst="rect">
            <a:avLst/>
          </a:prstGeom>
        </p:spPr>
        <p:txBody>
          <a:bodyPr lIns="0" tIns="0" rIns="0" bIns="0" rtlCol="0" anchor="t">
            <a:spAutoFit/>
          </a:bodyPr>
          <a:lstStyle/>
          <a:p>
            <a:pPr algn="l">
              <a:lnSpc>
                <a:spcPts val="2749"/>
              </a:lnSpc>
            </a:pPr>
            <a:r>
              <a:rPr lang="en-US" sz="1687" spc="-34" dirty="0">
                <a:solidFill>
                  <a:srgbClr val="272525"/>
                </a:solidFill>
                <a:latin typeface="Inter"/>
                <a:ea typeface="Inter"/>
                <a:cs typeface="Inter"/>
                <a:sym typeface="Inter"/>
              </a:rPr>
              <a:t>Design packaging that mimics natural insulation, like desert animal burrows, to minimize temperature fluctuations.</a:t>
            </a:r>
          </a:p>
        </p:txBody>
      </p:sp>
    </p:spTree>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TotalTime>
  <Words>477</Words>
  <Application>Microsoft Office PowerPoint</Application>
  <PresentationFormat>Custom</PresentationFormat>
  <Paragraphs>96</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Canva Sans Bold</vt:lpstr>
      <vt:lpstr>Calibri</vt:lpstr>
      <vt:lpstr>Canva Sans</vt:lpstr>
      <vt:lpstr>Arimo Bold</vt:lpstr>
      <vt:lpstr>Inter</vt:lpstr>
      <vt:lpstr>Office Theme</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Biomimicry-for-Vaccine-Storage-A-Nature-Inspired-Solution.pptx</dc:title>
  <dc:creator>Radha Krishna</dc:creator>
  <cp:lastModifiedBy>HP</cp:lastModifiedBy>
  <cp:revision>12</cp:revision>
  <dcterms:created xsi:type="dcterms:W3CDTF">2006-08-16T00:00:00Z</dcterms:created>
  <dcterms:modified xsi:type="dcterms:W3CDTF">2024-11-25T13:58:49Z</dcterms:modified>
  <dc:identifier>DAGWg6RNZGc</dc:identifier>
</cp:coreProperties>
</file>